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20"/>
  </p:notesMasterIdLst>
  <p:handoutMasterIdLst>
    <p:handoutMasterId r:id="rId21"/>
  </p:handoutMasterIdLst>
  <p:sldIdLst>
    <p:sldId id="446" r:id="rId5"/>
    <p:sldId id="447" r:id="rId6"/>
    <p:sldId id="449" r:id="rId7"/>
    <p:sldId id="427" r:id="rId8"/>
    <p:sldId id="441" r:id="rId9"/>
    <p:sldId id="434" r:id="rId10"/>
    <p:sldId id="443" r:id="rId11"/>
    <p:sldId id="426" r:id="rId12"/>
    <p:sldId id="453" r:id="rId13"/>
    <p:sldId id="433" r:id="rId14"/>
    <p:sldId id="452" r:id="rId15"/>
    <p:sldId id="455" r:id="rId16"/>
    <p:sldId id="456" r:id="rId17"/>
    <p:sldId id="457" r:id="rId18"/>
    <p:sldId id="445" r:id="rId19"/>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82D"/>
    <a:srgbClr val="E288B6"/>
    <a:srgbClr val="8C5896"/>
    <a:srgbClr val="7C6560"/>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794"/>
  </p:normalViewPr>
  <p:slideViewPr>
    <p:cSldViewPr snapToGrid="0">
      <p:cViewPr varScale="1">
        <p:scale>
          <a:sx n="121" d="100"/>
          <a:sy n="121" d="100"/>
        </p:scale>
        <p:origin x="200" y="344"/>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6" d="100"/>
          <a:sy n="86" d="100"/>
        </p:scale>
        <p:origin x="311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254D74-B591-1640-A252-B858C8DFECC8}" type="doc">
      <dgm:prSet loTypeId="urn:microsoft.com/office/officeart/2005/8/layout/matrix2" loCatId="" qsTypeId="urn:microsoft.com/office/officeart/2005/8/quickstyle/simple1" qsCatId="simple" csTypeId="urn:microsoft.com/office/officeart/2005/8/colors/accent1_2" csCatId="accent1" phldr="1"/>
      <dgm:spPr/>
      <dgm:t>
        <a:bodyPr/>
        <a:lstStyle/>
        <a:p>
          <a:endParaRPr lang="en-GB"/>
        </a:p>
      </dgm:t>
    </dgm:pt>
    <dgm:pt modelId="{43FA2D3B-0254-F540-84B4-ACA848F8EA3A}">
      <dgm:prSet phldrT="[Text]">
        <dgm:style>
          <a:lnRef idx="1">
            <a:schemeClr val="accent6"/>
          </a:lnRef>
          <a:fillRef idx="2">
            <a:schemeClr val="accent6"/>
          </a:fillRef>
          <a:effectRef idx="1">
            <a:schemeClr val="accent6"/>
          </a:effectRef>
          <a:fontRef idx="minor">
            <a:schemeClr val="dk1"/>
          </a:fontRef>
        </dgm:style>
      </dgm:prSet>
      <dgm:spPr/>
      <dgm:t>
        <a:bodyPr/>
        <a:lstStyle/>
        <a:p>
          <a:r>
            <a:rPr lang="en-IN" dirty="0"/>
            <a:t>Supervised learning</a:t>
          </a:r>
          <a:endParaRPr lang="en-GB" dirty="0"/>
        </a:p>
      </dgm:t>
    </dgm:pt>
    <dgm:pt modelId="{8384EE6E-B40A-F641-BE8B-377D10C0D13C}" type="parTrans" cxnId="{3CB947FB-B94A-E243-A7AF-3E9A43C6C20F}">
      <dgm:prSet/>
      <dgm:spPr/>
      <dgm:t>
        <a:bodyPr/>
        <a:lstStyle/>
        <a:p>
          <a:endParaRPr lang="en-GB"/>
        </a:p>
      </dgm:t>
    </dgm:pt>
    <dgm:pt modelId="{BACCB1B6-7D2F-AA41-9210-D094CEAE8E46}" type="sibTrans" cxnId="{3CB947FB-B94A-E243-A7AF-3E9A43C6C20F}">
      <dgm:prSet/>
      <dgm:spPr/>
      <dgm:t>
        <a:bodyPr/>
        <a:lstStyle/>
        <a:p>
          <a:endParaRPr lang="en-GB"/>
        </a:p>
      </dgm:t>
    </dgm:pt>
    <dgm:pt modelId="{BB09D6DC-F4AC-6745-B647-549371E274AE}">
      <dgm:prSet phldrT="[Text]">
        <dgm:style>
          <a:lnRef idx="1">
            <a:schemeClr val="accent1"/>
          </a:lnRef>
          <a:fillRef idx="2">
            <a:schemeClr val="accent1"/>
          </a:fillRef>
          <a:effectRef idx="1">
            <a:schemeClr val="accent1"/>
          </a:effectRef>
          <a:fontRef idx="minor">
            <a:schemeClr val="dk1"/>
          </a:fontRef>
        </dgm:style>
      </dgm:prSet>
      <dgm:spPr/>
      <dgm:t>
        <a:bodyPr/>
        <a:lstStyle/>
        <a:p>
          <a:r>
            <a:rPr lang="en-IN" dirty="0"/>
            <a:t>Lexicon-based</a:t>
          </a:r>
          <a:endParaRPr lang="en-GB" dirty="0"/>
        </a:p>
      </dgm:t>
    </dgm:pt>
    <dgm:pt modelId="{47337CC9-784D-FC4E-8AD5-2FBB2202C814}" type="parTrans" cxnId="{74D2BF8E-6604-E84D-8D71-EBDA3AEF64E3}">
      <dgm:prSet/>
      <dgm:spPr/>
      <dgm:t>
        <a:bodyPr/>
        <a:lstStyle/>
        <a:p>
          <a:endParaRPr lang="en-GB"/>
        </a:p>
      </dgm:t>
    </dgm:pt>
    <dgm:pt modelId="{6318F021-74CE-4541-8995-3DFA802F5486}" type="sibTrans" cxnId="{74D2BF8E-6604-E84D-8D71-EBDA3AEF64E3}">
      <dgm:prSet/>
      <dgm:spPr/>
      <dgm:t>
        <a:bodyPr/>
        <a:lstStyle/>
        <a:p>
          <a:endParaRPr lang="en-GB"/>
        </a:p>
      </dgm:t>
    </dgm:pt>
    <dgm:pt modelId="{A5087E92-343C-CC43-83F0-B5ACA91A8D95}">
      <dgm:prSet phldrT="[Text]">
        <dgm:style>
          <a:lnRef idx="1">
            <a:schemeClr val="accent6"/>
          </a:lnRef>
          <a:fillRef idx="2">
            <a:schemeClr val="accent6"/>
          </a:fillRef>
          <a:effectRef idx="1">
            <a:schemeClr val="accent6"/>
          </a:effectRef>
          <a:fontRef idx="minor">
            <a:schemeClr val="dk1"/>
          </a:fontRef>
        </dgm:style>
      </dgm:prSet>
      <dgm:spPr/>
      <dgm:t>
        <a:bodyPr/>
        <a:lstStyle/>
        <a:p>
          <a:r>
            <a:rPr lang="en-IN" dirty="0"/>
            <a:t>Rule-based</a:t>
          </a:r>
          <a:endParaRPr lang="en-GB" dirty="0"/>
        </a:p>
      </dgm:t>
    </dgm:pt>
    <dgm:pt modelId="{58E8AFB1-E4F8-994C-81F6-B8A0E0B5684E}" type="parTrans" cxnId="{2392CC1B-E3D1-4542-9B98-148716674B39}">
      <dgm:prSet/>
      <dgm:spPr/>
      <dgm:t>
        <a:bodyPr/>
        <a:lstStyle/>
        <a:p>
          <a:endParaRPr lang="en-GB"/>
        </a:p>
      </dgm:t>
    </dgm:pt>
    <dgm:pt modelId="{2B67D51F-2101-A540-8C4D-11969BA50F6F}" type="sibTrans" cxnId="{2392CC1B-E3D1-4542-9B98-148716674B39}">
      <dgm:prSet/>
      <dgm:spPr/>
      <dgm:t>
        <a:bodyPr/>
        <a:lstStyle/>
        <a:p>
          <a:endParaRPr lang="en-GB"/>
        </a:p>
      </dgm:t>
    </dgm:pt>
    <dgm:pt modelId="{39157544-179E-304E-ADA3-9B8B33EB1530}">
      <dgm:prSet phldrT="[Text]">
        <dgm:style>
          <a:lnRef idx="1">
            <a:schemeClr val="accent1"/>
          </a:lnRef>
          <a:fillRef idx="2">
            <a:schemeClr val="accent1"/>
          </a:fillRef>
          <a:effectRef idx="1">
            <a:schemeClr val="accent1"/>
          </a:effectRef>
          <a:fontRef idx="minor">
            <a:schemeClr val="dk1"/>
          </a:fontRef>
        </dgm:style>
      </dgm:prSet>
      <dgm:spPr/>
      <dgm:t>
        <a:bodyPr/>
        <a:lstStyle/>
        <a:p>
          <a:r>
            <a:rPr lang="en-IN" dirty="0"/>
            <a:t>Mixed-initiative </a:t>
          </a:r>
          <a:endParaRPr lang="en-GB" dirty="0"/>
        </a:p>
      </dgm:t>
    </dgm:pt>
    <dgm:pt modelId="{0A3FA3CC-6C25-8F4B-A41C-EB92B36BE0FE}" type="parTrans" cxnId="{AAD0D0AF-FF8F-FE46-8E02-E77B2FFEA3FF}">
      <dgm:prSet/>
      <dgm:spPr/>
      <dgm:t>
        <a:bodyPr/>
        <a:lstStyle/>
        <a:p>
          <a:endParaRPr lang="en-GB"/>
        </a:p>
      </dgm:t>
    </dgm:pt>
    <dgm:pt modelId="{18264246-07B6-8D43-959C-69FAD9358182}" type="sibTrans" cxnId="{AAD0D0AF-FF8F-FE46-8E02-E77B2FFEA3FF}">
      <dgm:prSet/>
      <dgm:spPr/>
      <dgm:t>
        <a:bodyPr/>
        <a:lstStyle/>
        <a:p>
          <a:endParaRPr lang="en-GB"/>
        </a:p>
      </dgm:t>
    </dgm:pt>
    <dgm:pt modelId="{FB716F49-A355-D145-B39F-55E7849CEEC4}" type="pres">
      <dgm:prSet presAssocID="{4A254D74-B591-1640-A252-B858C8DFECC8}" presName="matrix" presStyleCnt="0">
        <dgm:presLayoutVars>
          <dgm:chMax val="1"/>
          <dgm:dir/>
          <dgm:resizeHandles val="exact"/>
        </dgm:presLayoutVars>
      </dgm:prSet>
      <dgm:spPr/>
    </dgm:pt>
    <dgm:pt modelId="{00026DD2-ED57-4E41-809A-8464DD291174}" type="pres">
      <dgm:prSet presAssocID="{4A254D74-B591-1640-A252-B858C8DFECC8}" presName="axisShape" presStyleLbl="bgShp" presStyleIdx="0" presStyleCnt="1" custLinFactNeighborX="32839" custLinFactNeighborY="-289"/>
      <dgm:spPr/>
    </dgm:pt>
    <dgm:pt modelId="{3B443D4C-05E0-9A49-B21B-EC2949D9358F}" type="pres">
      <dgm:prSet presAssocID="{4A254D74-B591-1640-A252-B858C8DFECC8}" presName="rect1" presStyleLbl="node1" presStyleIdx="0" presStyleCnt="4" custLinFactNeighborX="70957" custLinFactNeighborY="413">
        <dgm:presLayoutVars>
          <dgm:chMax val="0"/>
          <dgm:chPref val="0"/>
          <dgm:bulletEnabled val="1"/>
        </dgm:presLayoutVars>
      </dgm:prSet>
      <dgm:spPr/>
    </dgm:pt>
    <dgm:pt modelId="{EF512272-4F12-CB48-AD00-7319E2686ACE}" type="pres">
      <dgm:prSet presAssocID="{4A254D74-B591-1640-A252-B858C8DFECC8}" presName="rect2" presStyleLbl="node1" presStyleIdx="1" presStyleCnt="4" custLinFactNeighborX="91584" custLinFactNeighborY="825">
        <dgm:presLayoutVars>
          <dgm:chMax val="0"/>
          <dgm:chPref val="0"/>
          <dgm:bulletEnabled val="1"/>
        </dgm:presLayoutVars>
      </dgm:prSet>
      <dgm:spPr/>
    </dgm:pt>
    <dgm:pt modelId="{CC2A5BD3-94A7-EB46-ADEC-9DBD231550B4}" type="pres">
      <dgm:prSet presAssocID="{4A254D74-B591-1640-A252-B858C8DFECC8}" presName="rect3" presStyleLbl="node1" presStyleIdx="2" presStyleCnt="4" custLinFactNeighborX="70545" custLinFactNeighborY="1238">
        <dgm:presLayoutVars>
          <dgm:chMax val="0"/>
          <dgm:chPref val="0"/>
          <dgm:bulletEnabled val="1"/>
        </dgm:presLayoutVars>
      </dgm:prSet>
      <dgm:spPr/>
    </dgm:pt>
    <dgm:pt modelId="{AAAD9572-C331-A644-BB37-8230D1167929}" type="pres">
      <dgm:prSet presAssocID="{4A254D74-B591-1640-A252-B858C8DFECC8}" presName="rect4" presStyleLbl="node1" presStyleIdx="3" presStyleCnt="4" custLinFactNeighborX="91997" custLinFactNeighborY="2063">
        <dgm:presLayoutVars>
          <dgm:chMax val="0"/>
          <dgm:chPref val="0"/>
          <dgm:bulletEnabled val="1"/>
        </dgm:presLayoutVars>
      </dgm:prSet>
      <dgm:spPr/>
    </dgm:pt>
  </dgm:ptLst>
  <dgm:cxnLst>
    <dgm:cxn modelId="{BB084712-B0D9-7A47-8B3C-A7AC7ACA55CE}" type="presOf" srcId="{39157544-179E-304E-ADA3-9B8B33EB1530}" destId="{AAAD9572-C331-A644-BB37-8230D1167929}" srcOrd="0" destOrd="0" presId="urn:microsoft.com/office/officeart/2005/8/layout/matrix2"/>
    <dgm:cxn modelId="{2392CC1B-E3D1-4542-9B98-148716674B39}" srcId="{4A254D74-B591-1640-A252-B858C8DFECC8}" destId="{A5087E92-343C-CC43-83F0-B5ACA91A8D95}" srcOrd="2" destOrd="0" parTransId="{58E8AFB1-E4F8-994C-81F6-B8A0E0B5684E}" sibTransId="{2B67D51F-2101-A540-8C4D-11969BA50F6F}"/>
    <dgm:cxn modelId="{47146A4A-4BC8-9242-831B-906CE593681F}" type="presOf" srcId="{A5087E92-343C-CC43-83F0-B5ACA91A8D95}" destId="{CC2A5BD3-94A7-EB46-ADEC-9DBD231550B4}" srcOrd="0" destOrd="0" presId="urn:microsoft.com/office/officeart/2005/8/layout/matrix2"/>
    <dgm:cxn modelId="{8C13CA4D-F183-9240-9B10-113D96483D18}" type="presOf" srcId="{43FA2D3B-0254-F540-84B4-ACA848F8EA3A}" destId="{3B443D4C-05E0-9A49-B21B-EC2949D9358F}" srcOrd="0" destOrd="0" presId="urn:microsoft.com/office/officeart/2005/8/layout/matrix2"/>
    <dgm:cxn modelId="{178D606E-2E8E-DC4F-8A81-70C38E7D1DAF}" type="presOf" srcId="{BB09D6DC-F4AC-6745-B647-549371E274AE}" destId="{EF512272-4F12-CB48-AD00-7319E2686ACE}" srcOrd="0" destOrd="0" presId="urn:microsoft.com/office/officeart/2005/8/layout/matrix2"/>
    <dgm:cxn modelId="{74D2BF8E-6604-E84D-8D71-EBDA3AEF64E3}" srcId="{4A254D74-B591-1640-A252-B858C8DFECC8}" destId="{BB09D6DC-F4AC-6745-B647-549371E274AE}" srcOrd="1" destOrd="0" parTransId="{47337CC9-784D-FC4E-8AD5-2FBB2202C814}" sibTransId="{6318F021-74CE-4541-8995-3DFA802F5486}"/>
    <dgm:cxn modelId="{AAD0D0AF-FF8F-FE46-8E02-E77B2FFEA3FF}" srcId="{4A254D74-B591-1640-A252-B858C8DFECC8}" destId="{39157544-179E-304E-ADA3-9B8B33EB1530}" srcOrd="3" destOrd="0" parTransId="{0A3FA3CC-6C25-8F4B-A41C-EB92B36BE0FE}" sibTransId="{18264246-07B6-8D43-959C-69FAD9358182}"/>
    <dgm:cxn modelId="{69ED7EEF-3194-4640-9398-3CDD1B845042}" type="presOf" srcId="{4A254D74-B591-1640-A252-B858C8DFECC8}" destId="{FB716F49-A355-D145-B39F-55E7849CEEC4}" srcOrd="0" destOrd="0" presId="urn:microsoft.com/office/officeart/2005/8/layout/matrix2"/>
    <dgm:cxn modelId="{3CB947FB-B94A-E243-A7AF-3E9A43C6C20F}" srcId="{4A254D74-B591-1640-A252-B858C8DFECC8}" destId="{43FA2D3B-0254-F540-84B4-ACA848F8EA3A}" srcOrd="0" destOrd="0" parTransId="{8384EE6E-B40A-F641-BE8B-377D10C0D13C}" sibTransId="{BACCB1B6-7D2F-AA41-9210-D094CEAE8E46}"/>
    <dgm:cxn modelId="{513EF281-0813-BE45-BA75-BE7573F0A25A}" type="presParOf" srcId="{FB716F49-A355-D145-B39F-55E7849CEEC4}" destId="{00026DD2-ED57-4E41-809A-8464DD291174}" srcOrd="0" destOrd="0" presId="urn:microsoft.com/office/officeart/2005/8/layout/matrix2"/>
    <dgm:cxn modelId="{A141BCC8-CC28-EF49-A926-0A59B7AEBC24}" type="presParOf" srcId="{FB716F49-A355-D145-B39F-55E7849CEEC4}" destId="{3B443D4C-05E0-9A49-B21B-EC2949D9358F}" srcOrd="1" destOrd="0" presId="urn:microsoft.com/office/officeart/2005/8/layout/matrix2"/>
    <dgm:cxn modelId="{48D9FF21-2DCB-8B4B-9F5C-C22F5A0B8C7E}" type="presParOf" srcId="{FB716F49-A355-D145-B39F-55E7849CEEC4}" destId="{EF512272-4F12-CB48-AD00-7319E2686ACE}" srcOrd="2" destOrd="0" presId="urn:microsoft.com/office/officeart/2005/8/layout/matrix2"/>
    <dgm:cxn modelId="{1D2B9C22-C2BB-E746-856B-8905CFECA5CF}" type="presParOf" srcId="{FB716F49-A355-D145-B39F-55E7849CEEC4}" destId="{CC2A5BD3-94A7-EB46-ADEC-9DBD231550B4}" srcOrd="3" destOrd="0" presId="urn:microsoft.com/office/officeart/2005/8/layout/matrix2"/>
    <dgm:cxn modelId="{3A4C0CA3-2BEA-BE4E-8682-2E2ADAFAFF46}" type="presParOf" srcId="{FB716F49-A355-D145-B39F-55E7849CEEC4}" destId="{AAAD9572-C331-A644-BB37-8230D1167929}" srcOrd="4" destOrd="0" presId="urn:microsoft.com/office/officeart/2005/8/layout/matrix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26FFE75-EADD-FB4F-A5BE-B549FF50C7DC}" type="doc">
      <dgm:prSet loTypeId="urn:microsoft.com/office/officeart/2005/8/layout/StepDownProcess" loCatId="" qsTypeId="urn:microsoft.com/office/officeart/2005/8/quickstyle/3d3" qsCatId="3D" csTypeId="urn:microsoft.com/office/officeart/2005/8/colors/accent1_2" csCatId="accent1" phldr="1"/>
      <dgm:spPr/>
      <dgm:t>
        <a:bodyPr/>
        <a:lstStyle/>
        <a:p>
          <a:endParaRPr lang="en-GB"/>
        </a:p>
      </dgm:t>
    </dgm:pt>
    <dgm:pt modelId="{637DC512-47F6-E34A-A2D1-9876A1E1B3F4}">
      <dgm:prSet phldrT="[Text]"/>
      <dgm:spPr/>
      <dgm:t>
        <a:bodyPr/>
        <a:lstStyle/>
        <a:p>
          <a:r>
            <a:rPr lang="en-IN" dirty="0"/>
            <a:t>Supervised learning-based approaches typically use classifiers such as SVM and Naive Bayes to develop predictive models for cyberbullying detection.</a:t>
          </a:r>
          <a:endParaRPr lang="en-GB" dirty="0"/>
        </a:p>
      </dgm:t>
    </dgm:pt>
    <dgm:pt modelId="{5FF7FC38-468B-2F48-8CB7-01E136CE99C1}" type="parTrans" cxnId="{4FEA9746-49B8-CA4B-9B74-33E0CCABD5AD}">
      <dgm:prSet/>
      <dgm:spPr/>
      <dgm:t>
        <a:bodyPr/>
        <a:lstStyle/>
        <a:p>
          <a:endParaRPr lang="en-GB"/>
        </a:p>
      </dgm:t>
    </dgm:pt>
    <dgm:pt modelId="{9803BCF7-DE26-9648-A2D1-001A8D00EAA7}" type="sibTrans" cxnId="{4FEA9746-49B8-CA4B-9B74-33E0CCABD5AD}">
      <dgm:prSet/>
      <dgm:spPr/>
      <dgm:t>
        <a:bodyPr/>
        <a:lstStyle/>
        <a:p>
          <a:endParaRPr lang="en-GB"/>
        </a:p>
      </dgm:t>
    </dgm:pt>
    <dgm:pt modelId="{F4B6D844-7B01-614A-9274-BE7EC003CC5F}">
      <dgm:prSet phldrT="[Text]"/>
      <dgm:spPr/>
      <dgm:t>
        <a:bodyPr/>
        <a:lstStyle/>
        <a:p>
          <a:r>
            <a:rPr lang="en-IN" dirty="0"/>
            <a:t>Lexicon-based systems utilise the word lists and use the presence of words within the lists to detect cyberbullying.</a:t>
          </a:r>
          <a:endParaRPr lang="en-GB" dirty="0"/>
        </a:p>
      </dgm:t>
    </dgm:pt>
    <dgm:pt modelId="{FEC1CD2D-5557-4849-912E-D5C3B2424AA5}" type="parTrans" cxnId="{9B542AC6-8376-644F-AA9B-3D0676477D1F}">
      <dgm:prSet/>
      <dgm:spPr/>
      <dgm:t>
        <a:bodyPr/>
        <a:lstStyle/>
        <a:p>
          <a:endParaRPr lang="en-GB"/>
        </a:p>
      </dgm:t>
    </dgm:pt>
    <dgm:pt modelId="{33F14097-4B9B-6849-A6F7-D290EA0548CD}" type="sibTrans" cxnId="{9B542AC6-8376-644F-AA9B-3D0676477D1F}">
      <dgm:prSet/>
      <dgm:spPr/>
      <dgm:t>
        <a:bodyPr/>
        <a:lstStyle/>
        <a:p>
          <a:endParaRPr lang="en-GB"/>
        </a:p>
      </dgm:t>
    </dgm:pt>
    <dgm:pt modelId="{DB48A2C3-06CF-D940-9969-83838E395F7C}">
      <dgm:prSet phldrT="[Text]"/>
      <dgm:spPr/>
      <dgm:t>
        <a:bodyPr/>
        <a:lstStyle/>
        <a:p>
          <a:r>
            <a:rPr lang="en-IN" dirty="0"/>
            <a:t>Rule-based approaches match text to predefined rules to identify bullying, and mixed-initiatives approaches combine human-based reasoning with one or more of the aforementioned approaches.</a:t>
          </a:r>
          <a:endParaRPr lang="en-GB" dirty="0"/>
        </a:p>
      </dgm:t>
    </dgm:pt>
    <dgm:pt modelId="{0FF25A7A-7B05-D24F-B486-44A0B4C02DB4}" type="parTrans" cxnId="{89B428C4-4FE4-8443-8A75-B38CE8CB9B5D}">
      <dgm:prSet/>
      <dgm:spPr/>
      <dgm:t>
        <a:bodyPr/>
        <a:lstStyle/>
        <a:p>
          <a:endParaRPr lang="en-GB"/>
        </a:p>
      </dgm:t>
    </dgm:pt>
    <dgm:pt modelId="{D7141E7E-4631-984F-AC43-CA741D2C3B96}" type="sibTrans" cxnId="{89B428C4-4FE4-8443-8A75-B38CE8CB9B5D}">
      <dgm:prSet/>
      <dgm:spPr/>
      <dgm:t>
        <a:bodyPr/>
        <a:lstStyle/>
        <a:p>
          <a:endParaRPr lang="en-GB"/>
        </a:p>
      </dgm:t>
    </dgm:pt>
    <dgm:pt modelId="{CC444ADD-C6FE-C646-A74E-FCDC27DCD994}" type="pres">
      <dgm:prSet presAssocID="{526FFE75-EADD-FB4F-A5BE-B549FF50C7DC}" presName="rootnode" presStyleCnt="0">
        <dgm:presLayoutVars>
          <dgm:chMax/>
          <dgm:chPref/>
          <dgm:dir/>
          <dgm:animLvl val="lvl"/>
        </dgm:presLayoutVars>
      </dgm:prSet>
      <dgm:spPr/>
    </dgm:pt>
    <dgm:pt modelId="{56CF5F39-B02B-0643-A238-7A8CA69C15A6}" type="pres">
      <dgm:prSet presAssocID="{637DC512-47F6-E34A-A2D1-9876A1E1B3F4}" presName="composite" presStyleCnt="0"/>
      <dgm:spPr/>
    </dgm:pt>
    <dgm:pt modelId="{FBA3059E-9E2A-704C-AE88-12D8D617543C}" type="pres">
      <dgm:prSet presAssocID="{637DC512-47F6-E34A-A2D1-9876A1E1B3F4}" presName="bentUpArrow1" presStyleLbl="alignImgPlace1" presStyleIdx="0" presStyleCnt="2"/>
      <dgm:spPr/>
    </dgm:pt>
    <dgm:pt modelId="{95EDFC4E-2E48-C74F-979F-38E9E8200239}" type="pres">
      <dgm:prSet presAssocID="{637DC512-47F6-E34A-A2D1-9876A1E1B3F4}" presName="ParentText" presStyleLbl="node1" presStyleIdx="0" presStyleCnt="3">
        <dgm:presLayoutVars>
          <dgm:chMax val="1"/>
          <dgm:chPref val="1"/>
          <dgm:bulletEnabled val="1"/>
        </dgm:presLayoutVars>
      </dgm:prSet>
      <dgm:spPr/>
    </dgm:pt>
    <dgm:pt modelId="{3A583E8D-D83D-DB43-95F1-5130635E9BED}" type="pres">
      <dgm:prSet presAssocID="{637DC512-47F6-E34A-A2D1-9876A1E1B3F4}" presName="ChildText" presStyleLbl="revTx" presStyleIdx="0" presStyleCnt="2">
        <dgm:presLayoutVars>
          <dgm:chMax val="0"/>
          <dgm:chPref val="0"/>
          <dgm:bulletEnabled val="1"/>
        </dgm:presLayoutVars>
      </dgm:prSet>
      <dgm:spPr/>
    </dgm:pt>
    <dgm:pt modelId="{11262680-B2D1-164E-8DC8-76ADF594CB27}" type="pres">
      <dgm:prSet presAssocID="{9803BCF7-DE26-9648-A2D1-001A8D00EAA7}" presName="sibTrans" presStyleCnt="0"/>
      <dgm:spPr/>
    </dgm:pt>
    <dgm:pt modelId="{69B37573-9C27-1143-A3FC-BB7193FBECFC}" type="pres">
      <dgm:prSet presAssocID="{F4B6D844-7B01-614A-9274-BE7EC003CC5F}" presName="composite" presStyleCnt="0"/>
      <dgm:spPr/>
    </dgm:pt>
    <dgm:pt modelId="{9821339A-7C2B-AA41-9BF8-E95B4FEF19CE}" type="pres">
      <dgm:prSet presAssocID="{F4B6D844-7B01-614A-9274-BE7EC003CC5F}" presName="bentUpArrow1" presStyleLbl="alignImgPlace1" presStyleIdx="1" presStyleCnt="2"/>
      <dgm:spPr/>
    </dgm:pt>
    <dgm:pt modelId="{B67933A9-1641-8949-8883-18B6CD683F35}" type="pres">
      <dgm:prSet presAssocID="{F4B6D844-7B01-614A-9274-BE7EC003CC5F}" presName="ParentText" presStyleLbl="node1" presStyleIdx="1" presStyleCnt="3">
        <dgm:presLayoutVars>
          <dgm:chMax val="1"/>
          <dgm:chPref val="1"/>
          <dgm:bulletEnabled val="1"/>
        </dgm:presLayoutVars>
      </dgm:prSet>
      <dgm:spPr/>
    </dgm:pt>
    <dgm:pt modelId="{5DEA2899-DA0F-4347-A51C-14407585924B}" type="pres">
      <dgm:prSet presAssocID="{F4B6D844-7B01-614A-9274-BE7EC003CC5F}" presName="ChildText" presStyleLbl="revTx" presStyleIdx="1" presStyleCnt="2">
        <dgm:presLayoutVars>
          <dgm:chMax val="0"/>
          <dgm:chPref val="0"/>
          <dgm:bulletEnabled val="1"/>
        </dgm:presLayoutVars>
      </dgm:prSet>
      <dgm:spPr/>
    </dgm:pt>
    <dgm:pt modelId="{04264F61-81F7-EC42-98D4-CEBAC0B1A36B}" type="pres">
      <dgm:prSet presAssocID="{33F14097-4B9B-6849-A6F7-D290EA0548CD}" presName="sibTrans" presStyleCnt="0"/>
      <dgm:spPr/>
    </dgm:pt>
    <dgm:pt modelId="{39F0A89B-D09B-5D45-8C3F-8AFF2063CE6E}" type="pres">
      <dgm:prSet presAssocID="{DB48A2C3-06CF-D940-9969-83838E395F7C}" presName="composite" presStyleCnt="0"/>
      <dgm:spPr/>
    </dgm:pt>
    <dgm:pt modelId="{AF36E79B-D823-8646-AEA6-FDC0ED025422}" type="pres">
      <dgm:prSet presAssocID="{DB48A2C3-06CF-D940-9969-83838E395F7C}" presName="ParentText" presStyleLbl="node1" presStyleIdx="2" presStyleCnt="3">
        <dgm:presLayoutVars>
          <dgm:chMax val="1"/>
          <dgm:chPref val="1"/>
          <dgm:bulletEnabled val="1"/>
        </dgm:presLayoutVars>
      </dgm:prSet>
      <dgm:spPr/>
    </dgm:pt>
  </dgm:ptLst>
  <dgm:cxnLst>
    <dgm:cxn modelId="{3126020F-7BCE-A140-9779-63BE310CC917}" type="presOf" srcId="{DB48A2C3-06CF-D940-9969-83838E395F7C}" destId="{AF36E79B-D823-8646-AEA6-FDC0ED025422}" srcOrd="0" destOrd="0" presId="urn:microsoft.com/office/officeart/2005/8/layout/StepDownProcess"/>
    <dgm:cxn modelId="{4FEA9746-49B8-CA4B-9B74-33E0CCABD5AD}" srcId="{526FFE75-EADD-FB4F-A5BE-B549FF50C7DC}" destId="{637DC512-47F6-E34A-A2D1-9876A1E1B3F4}" srcOrd="0" destOrd="0" parTransId="{5FF7FC38-468B-2F48-8CB7-01E136CE99C1}" sibTransId="{9803BCF7-DE26-9648-A2D1-001A8D00EAA7}"/>
    <dgm:cxn modelId="{C16953B7-83BB-FC4C-9A33-FA9BF2CC7128}" type="presOf" srcId="{637DC512-47F6-E34A-A2D1-9876A1E1B3F4}" destId="{95EDFC4E-2E48-C74F-979F-38E9E8200239}" srcOrd="0" destOrd="0" presId="urn:microsoft.com/office/officeart/2005/8/layout/StepDownProcess"/>
    <dgm:cxn modelId="{89B428C4-4FE4-8443-8A75-B38CE8CB9B5D}" srcId="{526FFE75-EADD-FB4F-A5BE-B549FF50C7DC}" destId="{DB48A2C3-06CF-D940-9969-83838E395F7C}" srcOrd="2" destOrd="0" parTransId="{0FF25A7A-7B05-D24F-B486-44A0B4C02DB4}" sibTransId="{D7141E7E-4631-984F-AC43-CA741D2C3B96}"/>
    <dgm:cxn modelId="{9B542AC6-8376-644F-AA9B-3D0676477D1F}" srcId="{526FFE75-EADD-FB4F-A5BE-B549FF50C7DC}" destId="{F4B6D844-7B01-614A-9274-BE7EC003CC5F}" srcOrd="1" destOrd="0" parTransId="{FEC1CD2D-5557-4849-912E-D5C3B2424AA5}" sibTransId="{33F14097-4B9B-6849-A6F7-D290EA0548CD}"/>
    <dgm:cxn modelId="{E33B6CDB-6596-9148-9763-3340700B8484}" type="presOf" srcId="{526FFE75-EADD-FB4F-A5BE-B549FF50C7DC}" destId="{CC444ADD-C6FE-C646-A74E-FCDC27DCD994}" srcOrd="0" destOrd="0" presId="urn:microsoft.com/office/officeart/2005/8/layout/StepDownProcess"/>
    <dgm:cxn modelId="{BB26EFEA-A4A6-E847-BC7C-733A05D7E099}" type="presOf" srcId="{F4B6D844-7B01-614A-9274-BE7EC003CC5F}" destId="{B67933A9-1641-8949-8883-18B6CD683F35}" srcOrd="0" destOrd="0" presId="urn:microsoft.com/office/officeart/2005/8/layout/StepDownProcess"/>
    <dgm:cxn modelId="{FBE506BA-4EEC-2A47-B1D6-86F204AB0F7B}" type="presParOf" srcId="{CC444ADD-C6FE-C646-A74E-FCDC27DCD994}" destId="{56CF5F39-B02B-0643-A238-7A8CA69C15A6}" srcOrd="0" destOrd="0" presId="urn:microsoft.com/office/officeart/2005/8/layout/StepDownProcess"/>
    <dgm:cxn modelId="{6D0F7848-224B-DE4D-AB8A-6B5F86866754}" type="presParOf" srcId="{56CF5F39-B02B-0643-A238-7A8CA69C15A6}" destId="{FBA3059E-9E2A-704C-AE88-12D8D617543C}" srcOrd="0" destOrd="0" presId="urn:microsoft.com/office/officeart/2005/8/layout/StepDownProcess"/>
    <dgm:cxn modelId="{5888280D-4CEA-7046-B940-7A058BF1EC25}" type="presParOf" srcId="{56CF5F39-B02B-0643-A238-7A8CA69C15A6}" destId="{95EDFC4E-2E48-C74F-979F-38E9E8200239}" srcOrd="1" destOrd="0" presId="urn:microsoft.com/office/officeart/2005/8/layout/StepDownProcess"/>
    <dgm:cxn modelId="{1EF503BC-2288-0344-BD9E-732A7DA77F30}" type="presParOf" srcId="{56CF5F39-B02B-0643-A238-7A8CA69C15A6}" destId="{3A583E8D-D83D-DB43-95F1-5130635E9BED}" srcOrd="2" destOrd="0" presId="urn:microsoft.com/office/officeart/2005/8/layout/StepDownProcess"/>
    <dgm:cxn modelId="{2C3C887B-82F9-3640-9B8C-466A58E34CAB}" type="presParOf" srcId="{CC444ADD-C6FE-C646-A74E-FCDC27DCD994}" destId="{11262680-B2D1-164E-8DC8-76ADF594CB27}" srcOrd="1" destOrd="0" presId="urn:microsoft.com/office/officeart/2005/8/layout/StepDownProcess"/>
    <dgm:cxn modelId="{0AD22380-5BB0-BF46-A2E1-13AB512B83B9}" type="presParOf" srcId="{CC444ADD-C6FE-C646-A74E-FCDC27DCD994}" destId="{69B37573-9C27-1143-A3FC-BB7193FBECFC}" srcOrd="2" destOrd="0" presId="urn:microsoft.com/office/officeart/2005/8/layout/StepDownProcess"/>
    <dgm:cxn modelId="{74D62DE0-193F-9341-AAEF-2EDB402E0D48}" type="presParOf" srcId="{69B37573-9C27-1143-A3FC-BB7193FBECFC}" destId="{9821339A-7C2B-AA41-9BF8-E95B4FEF19CE}" srcOrd="0" destOrd="0" presId="urn:microsoft.com/office/officeart/2005/8/layout/StepDownProcess"/>
    <dgm:cxn modelId="{55EF633F-8ED4-F547-9509-7CED6886522D}" type="presParOf" srcId="{69B37573-9C27-1143-A3FC-BB7193FBECFC}" destId="{B67933A9-1641-8949-8883-18B6CD683F35}" srcOrd="1" destOrd="0" presId="urn:microsoft.com/office/officeart/2005/8/layout/StepDownProcess"/>
    <dgm:cxn modelId="{7EE7C8F5-D21A-8546-811D-CBB47BFB55FC}" type="presParOf" srcId="{69B37573-9C27-1143-A3FC-BB7193FBECFC}" destId="{5DEA2899-DA0F-4347-A51C-14407585924B}" srcOrd="2" destOrd="0" presId="urn:microsoft.com/office/officeart/2005/8/layout/StepDownProcess"/>
    <dgm:cxn modelId="{7141DBC4-C369-3D42-A705-63FE3662C80B}" type="presParOf" srcId="{CC444ADD-C6FE-C646-A74E-FCDC27DCD994}" destId="{04264F61-81F7-EC42-98D4-CEBAC0B1A36B}" srcOrd="3" destOrd="0" presId="urn:microsoft.com/office/officeart/2005/8/layout/StepDownProcess"/>
    <dgm:cxn modelId="{FCD09FD9-4AED-294F-99E8-C453B776784E}" type="presParOf" srcId="{CC444ADD-C6FE-C646-A74E-FCDC27DCD994}" destId="{39F0A89B-D09B-5D45-8C3F-8AFF2063CE6E}" srcOrd="4" destOrd="0" presId="urn:microsoft.com/office/officeart/2005/8/layout/StepDownProcess"/>
    <dgm:cxn modelId="{30FCE03A-8EE6-B141-B54E-EE63EE57DA13}" type="presParOf" srcId="{39F0A89B-D09B-5D45-8C3F-8AFF2063CE6E}" destId="{AF36E79B-D823-8646-AEA6-FDC0ED025422}"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026DD2-ED57-4E41-809A-8464DD291174}">
      <dsp:nvSpPr>
        <dsp:cNvPr id="0" name=""/>
        <dsp:cNvSpPr/>
      </dsp:nvSpPr>
      <dsp:spPr>
        <a:xfrm>
          <a:off x="4661383" y="0"/>
          <a:ext cx="6369268" cy="6369268"/>
        </a:xfrm>
        <a:prstGeom prst="quadArrow">
          <a:avLst>
            <a:gd name="adj1" fmla="val 2000"/>
            <a:gd name="adj2" fmla="val 4000"/>
            <a:gd name="adj3" fmla="val 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B443D4C-05E0-9A49-B21B-EC2949D9358F}">
      <dsp:nvSpPr>
        <dsp:cNvPr id="0" name=""/>
        <dsp:cNvSpPr/>
      </dsp:nvSpPr>
      <dsp:spPr>
        <a:xfrm>
          <a:off x="4791559" y="424524"/>
          <a:ext cx="2547707" cy="2547707"/>
        </a:xfrm>
        <a:prstGeom prst="roundRect">
          <a:avLst/>
        </a:prstGeom>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6350" cap="flat" cmpd="sng" algn="ctr">
          <a:solidFill>
            <a:schemeClr val="accent6"/>
          </a:solidFill>
          <a:prstDash val="solid"/>
          <a:miter lim="800000"/>
        </a:ln>
        <a:effectLst/>
      </dsp:spPr>
      <dsp:style>
        <a:lnRef idx="1">
          <a:schemeClr val="accent6"/>
        </a:lnRef>
        <a:fillRef idx="2">
          <a:schemeClr val="accent6"/>
        </a:fillRef>
        <a:effectRef idx="1">
          <a:schemeClr val="accent6"/>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IN" sz="3300" kern="1200" dirty="0"/>
            <a:t>Supervised learning</a:t>
          </a:r>
          <a:endParaRPr lang="en-GB" sz="3300" kern="1200" dirty="0"/>
        </a:p>
      </dsp:txBody>
      <dsp:txXfrm>
        <a:off x="4915928" y="548893"/>
        <a:ext cx="2298969" cy="2298969"/>
      </dsp:txXfrm>
    </dsp:sp>
    <dsp:sp modelId="{EF512272-4F12-CB48-AD00-7319E2686ACE}">
      <dsp:nvSpPr>
        <dsp:cNvPr id="0" name=""/>
        <dsp:cNvSpPr/>
      </dsp:nvSpPr>
      <dsp:spPr>
        <a:xfrm>
          <a:off x="8310630" y="435021"/>
          <a:ext cx="2547707" cy="2547707"/>
        </a:xfrm>
        <a:prstGeom prst="roundRect">
          <a:avLst/>
        </a:prstGeom>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6350" cap="flat" cmpd="sng" algn="ctr">
          <a:solidFill>
            <a:schemeClr val="accent1"/>
          </a:solidFill>
          <a:prstDash val="solid"/>
          <a:miter lim="800000"/>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IN" sz="3300" kern="1200" dirty="0"/>
            <a:t>Lexicon-based</a:t>
          </a:r>
          <a:endParaRPr lang="en-GB" sz="3300" kern="1200" dirty="0"/>
        </a:p>
      </dsp:txBody>
      <dsp:txXfrm>
        <a:off x="8434999" y="559390"/>
        <a:ext cx="2298969" cy="2298969"/>
      </dsp:txXfrm>
    </dsp:sp>
    <dsp:sp modelId="{CC2A5BD3-94A7-EB46-ADEC-9DBD231550B4}">
      <dsp:nvSpPr>
        <dsp:cNvPr id="0" name=""/>
        <dsp:cNvSpPr/>
      </dsp:nvSpPr>
      <dsp:spPr>
        <a:xfrm>
          <a:off x="4781062" y="3439098"/>
          <a:ext cx="2547707" cy="2547707"/>
        </a:xfrm>
        <a:prstGeom prst="roundRect">
          <a:avLst/>
        </a:prstGeom>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6350" cap="flat" cmpd="sng" algn="ctr">
          <a:solidFill>
            <a:schemeClr val="accent6"/>
          </a:solidFill>
          <a:prstDash val="solid"/>
          <a:miter lim="800000"/>
        </a:ln>
        <a:effectLst/>
      </dsp:spPr>
      <dsp:style>
        <a:lnRef idx="1">
          <a:schemeClr val="accent6"/>
        </a:lnRef>
        <a:fillRef idx="2">
          <a:schemeClr val="accent6"/>
        </a:fillRef>
        <a:effectRef idx="1">
          <a:schemeClr val="accent6"/>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IN" sz="3300" kern="1200" dirty="0"/>
            <a:t>Rule-based</a:t>
          </a:r>
          <a:endParaRPr lang="en-GB" sz="3300" kern="1200" dirty="0"/>
        </a:p>
      </dsp:txBody>
      <dsp:txXfrm>
        <a:off x="4905431" y="3563467"/>
        <a:ext cx="2298969" cy="2298969"/>
      </dsp:txXfrm>
    </dsp:sp>
    <dsp:sp modelId="{AAAD9572-C331-A644-BB37-8230D1167929}">
      <dsp:nvSpPr>
        <dsp:cNvPr id="0" name=""/>
        <dsp:cNvSpPr/>
      </dsp:nvSpPr>
      <dsp:spPr>
        <a:xfrm>
          <a:off x="8321152" y="3460117"/>
          <a:ext cx="2547707" cy="2547707"/>
        </a:xfrm>
        <a:prstGeom prst="roundRect">
          <a:avLst/>
        </a:prstGeom>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6350" cap="flat" cmpd="sng" algn="ctr">
          <a:solidFill>
            <a:schemeClr val="accent1"/>
          </a:solidFill>
          <a:prstDash val="solid"/>
          <a:miter lim="800000"/>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IN" sz="3300" kern="1200" dirty="0"/>
            <a:t>Mixed-initiative </a:t>
          </a:r>
          <a:endParaRPr lang="en-GB" sz="3300" kern="1200" dirty="0"/>
        </a:p>
      </dsp:txBody>
      <dsp:txXfrm>
        <a:off x="8445521" y="3584486"/>
        <a:ext cx="2298969" cy="22989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A3059E-9E2A-704C-AE88-12D8D617543C}">
      <dsp:nvSpPr>
        <dsp:cNvPr id="0" name=""/>
        <dsp:cNvSpPr/>
      </dsp:nvSpPr>
      <dsp:spPr>
        <a:xfrm rot="5400000">
          <a:off x="2600551" y="2003696"/>
          <a:ext cx="1772096" cy="2017469"/>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flat">
          <a:bevelT w="177800" h="254000"/>
          <a:bevelB w="152400"/>
        </a:sp3d>
      </dsp:spPr>
      <dsp:style>
        <a:lnRef idx="0">
          <a:scrgbClr r="0" g="0" b="0"/>
        </a:lnRef>
        <a:fillRef idx="1">
          <a:scrgbClr r="0" g="0" b="0"/>
        </a:fillRef>
        <a:effectRef idx="1">
          <a:scrgbClr r="0" g="0" b="0"/>
        </a:effectRef>
        <a:fontRef idx="minor"/>
      </dsp:style>
    </dsp:sp>
    <dsp:sp modelId="{95EDFC4E-2E48-C74F-979F-38E9E8200239}">
      <dsp:nvSpPr>
        <dsp:cNvPr id="0" name=""/>
        <dsp:cNvSpPr/>
      </dsp:nvSpPr>
      <dsp:spPr>
        <a:xfrm>
          <a:off x="2131053" y="39291"/>
          <a:ext cx="2983167" cy="2088120"/>
        </a:xfrm>
        <a:prstGeom prst="roundRect">
          <a:avLst>
            <a:gd name="adj" fmla="val 1667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t>Supervised learning-based approaches typically use classifiers such as SVM and Naive Bayes to develop predictive models for cyberbullying detection.</a:t>
          </a:r>
          <a:endParaRPr lang="en-GB" sz="1500" kern="1200" dirty="0"/>
        </a:p>
      </dsp:txBody>
      <dsp:txXfrm>
        <a:off x="2233005" y="141243"/>
        <a:ext cx="2779263" cy="1884216"/>
      </dsp:txXfrm>
    </dsp:sp>
    <dsp:sp modelId="{3A583E8D-D83D-DB43-95F1-5130635E9BED}">
      <dsp:nvSpPr>
        <dsp:cNvPr id="0" name=""/>
        <dsp:cNvSpPr/>
      </dsp:nvSpPr>
      <dsp:spPr>
        <a:xfrm>
          <a:off x="5114220" y="238441"/>
          <a:ext cx="2169671" cy="1687710"/>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9821339A-7C2B-AA41-9BF8-E95B4FEF19CE}">
      <dsp:nvSpPr>
        <dsp:cNvPr id="0" name=""/>
        <dsp:cNvSpPr/>
      </dsp:nvSpPr>
      <dsp:spPr>
        <a:xfrm rot="5400000">
          <a:off x="5073914" y="4349344"/>
          <a:ext cx="1772096" cy="2017469"/>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flat">
          <a:bevelT w="177800" h="254000"/>
          <a:bevelB w="152400"/>
        </a:sp3d>
      </dsp:spPr>
      <dsp:style>
        <a:lnRef idx="0">
          <a:scrgbClr r="0" g="0" b="0"/>
        </a:lnRef>
        <a:fillRef idx="1">
          <a:scrgbClr r="0" g="0" b="0"/>
        </a:fillRef>
        <a:effectRef idx="1">
          <a:scrgbClr r="0" g="0" b="0"/>
        </a:effectRef>
        <a:fontRef idx="minor"/>
      </dsp:style>
    </dsp:sp>
    <dsp:sp modelId="{B67933A9-1641-8949-8883-18B6CD683F35}">
      <dsp:nvSpPr>
        <dsp:cNvPr id="0" name=""/>
        <dsp:cNvSpPr/>
      </dsp:nvSpPr>
      <dsp:spPr>
        <a:xfrm>
          <a:off x="4604416" y="2384939"/>
          <a:ext cx="2983167" cy="2088120"/>
        </a:xfrm>
        <a:prstGeom prst="roundRect">
          <a:avLst>
            <a:gd name="adj" fmla="val 1667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t>Lexicon-based systems utilise the word lists and use the presence of words within the lists to detect cyberbullying.</a:t>
          </a:r>
          <a:endParaRPr lang="en-GB" sz="1500" kern="1200" dirty="0"/>
        </a:p>
      </dsp:txBody>
      <dsp:txXfrm>
        <a:off x="4706368" y="2486891"/>
        <a:ext cx="2779263" cy="1884216"/>
      </dsp:txXfrm>
    </dsp:sp>
    <dsp:sp modelId="{5DEA2899-DA0F-4347-A51C-14407585924B}">
      <dsp:nvSpPr>
        <dsp:cNvPr id="0" name=""/>
        <dsp:cNvSpPr/>
      </dsp:nvSpPr>
      <dsp:spPr>
        <a:xfrm>
          <a:off x="7587583" y="2584089"/>
          <a:ext cx="2169671" cy="1687710"/>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AF36E79B-D823-8646-AEA6-FDC0ED025422}">
      <dsp:nvSpPr>
        <dsp:cNvPr id="0" name=""/>
        <dsp:cNvSpPr/>
      </dsp:nvSpPr>
      <dsp:spPr>
        <a:xfrm>
          <a:off x="7077779" y="4730587"/>
          <a:ext cx="2983167" cy="2088120"/>
        </a:xfrm>
        <a:prstGeom prst="roundRect">
          <a:avLst>
            <a:gd name="adj" fmla="val 1667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t>Rule-based approaches match text to predefined rules to identify bullying, and mixed-initiatives approaches combine human-based reasoning with one or more of the aforementioned approaches.</a:t>
          </a:r>
          <a:endParaRPr lang="en-GB" sz="1500" kern="1200" dirty="0"/>
        </a:p>
      </dsp:txBody>
      <dsp:txXfrm>
        <a:off x="7179731" y="4832539"/>
        <a:ext cx="2779263" cy="1884216"/>
      </dsp:txXfrm>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7194463-BB47-4B36-91B7-153B258F4D90}" type="datetime1">
              <a:rPr lang="en-GB" smtClean="0"/>
              <a:t>22/04/2022</a:t>
            </a:fld>
            <a:endParaRPr lang="en-GB"/>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2004FE7-BA7C-4FF4-9756-C6A1F2BCA37F}" type="slidenum">
              <a:rPr lang="en-GB" smtClean="0"/>
              <a:t>‹#›</a:t>
            </a:fld>
            <a:endParaRPr lang="en-GB"/>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png>
</file>

<file path=ppt/media/image2.png>
</file>

<file path=ppt/media/image3.png>
</file>

<file path=ppt/media/image4.jp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B8101A6-4DD6-450C-BDEC-5915490A5285}" type="datetime1">
              <a:rPr lang="en-GB" noProof="0" smtClean="0"/>
              <a:t>22/04/2022</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B83F1C3-4FA3-4491-97F4-43CA9C8BDFDF}" type="slidenum">
              <a:rPr lang="en-GB" noProof="0" smtClean="0"/>
              <a:t>‹#›</a:t>
            </a:fld>
            <a:endParaRPr lang="en-GB" noProof="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a:t>
            </a:fld>
            <a:endParaRPr lang="en-GB"/>
          </a:p>
        </p:txBody>
      </p:sp>
    </p:spTree>
    <p:extLst>
      <p:ext uri="{BB962C8B-B14F-4D97-AF65-F5344CB8AC3E}">
        <p14:creationId xmlns:p14="http://schemas.microsoft.com/office/powerpoint/2010/main" val="3631956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11</a:t>
            </a:fld>
            <a:endParaRPr lang="en-GB"/>
          </a:p>
        </p:txBody>
      </p:sp>
    </p:spTree>
    <p:extLst>
      <p:ext uri="{BB962C8B-B14F-4D97-AF65-F5344CB8AC3E}">
        <p14:creationId xmlns:p14="http://schemas.microsoft.com/office/powerpoint/2010/main" val="33303945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15</a:t>
            </a:fld>
            <a:endParaRPr lang="en-GB"/>
          </a:p>
        </p:txBody>
      </p:sp>
    </p:spTree>
    <p:extLst>
      <p:ext uri="{BB962C8B-B14F-4D97-AF65-F5344CB8AC3E}">
        <p14:creationId xmlns:p14="http://schemas.microsoft.com/office/powerpoint/2010/main" val="2136135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2</a:t>
            </a:fld>
            <a:endParaRPr lang="en-GB"/>
          </a:p>
        </p:txBody>
      </p:sp>
    </p:spTree>
    <p:extLst>
      <p:ext uri="{BB962C8B-B14F-4D97-AF65-F5344CB8AC3E}">
        <p14:creationId xmlns:p14="http://schemas.microsoft.com/office/powerpoint/2010/main" val="2744080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3</a:t>
            </a:fld>
            <a:endParaRPr lang="en-GB"/>
          </a:p>
        </p:txBody>
      </p:sp>
    </p:spTree>
    <p:extLst>
      <p:ext uri="{BB962C8B-B14F-4D97-AF65-F5344CB8AC3E}">
        <p14:creationId xmlns:p14="http://schemas.microsoft.com/office/powerpoint/2010/main" val="18841177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4</a:t>
            </a:fld>
            <a:endParaRPr lang="en-GB"/>
          </a:p>
        </p:txBody>
      </p:sp>
    </p:spTree>
    <p:extLst>
      <p:ext uri="{BB962C8B-B14F-4D97-AF65-F5344CB8AC3E}">
        <p14:creationId xmlns:p14="http://schemas.microsoft.com/office/powerpoint/2010/main" val="1667921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5</a:t>
            </a:fld>
            <a:endParaRPr lang="en-GB"/>
          </a:p>
        </p:txBody>
      </p:sp>
    </p:spTree>
    <p:extLst>
      <p:ext uri="{BB962C8B-B14F-4D97-AF65-F5344CB8AC3E}">
        <p14:creationId xmlns:p14="http://schemas.microsoft.com/office/powerpoint/2010/main" val="3301166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6</a:t>
            </a:fld>
            <a:endParaRPr lang="en-GB"/>
          </a:p>
        </p:txBody>
      </p:sp>
    </p:spTree>
    <p:extLst>
      <p:ext uri="{BB962C8B-B14F-4D97-AF65-F5344CB8AC3E}">
        <p14:creationId xmlns:p14="http://schemas.microsoft.com/office/powerpoint/2010/main" val="834322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7</a:t>
            </a:fld>
            <a:endParaRPr lang="en-GB"/>
          </a:p>
        </p:txBody>
      </p:sp>
    </p:spTree>
    <p:extLst>
      <p:ext uri="{BB962C8B-B14F-4D97-AF65-F5344CB8AC3E}">
        <p14:creationId xmlns:p14="http://schemas.microsoft.com/office/powerpoint/2010/main" val="585576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8</a:t>
            </a:fld>
            <a:endParaRPr lang="en-GB"/>
          </a:p>
        </p:txBody>
      </p:sp>
    </p:spTree>
    <p:extLst>
      <p:ext uri="{BB962C8B-B14F-4D97-AF65-F5344CB8AC3E}">
        <p14:creationId xmlns:p14="http://schemas.microsoft.com/office/powerpoint/2010/main" val="2052533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10</a:t>
            </a:fld>
            <a:endParaRPr lang="en-GB"/>
          </a:p>
        </p:txBody>
      </p:sp>
    </p:spTree>
    <p:extLst>
      <p:ext uri="{BB962C8B-B14F-4D97-AF65-F5344CB8AC3E}">
        <p14:creationId xmlns:p14="http://schemas.microsoft.com/office/powerpoint/2010/main" val="4004600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rtlCol="0" anchor="ctr"/>
          <a:lstStyle>
            <a:lvl1pPr marL="0" indent="0" algn="ctr">
              <a:buNone/>
              <a:defRPr>
                <a:solidFill>
                  <a:schemeClr val="bg1"/>
                </a:solidFill>
              </a:defRPr>
            </a:lvl1pPr>
          </a:lstStyle>
          <a:p>
            <a:pPr rtl="0"/>
            <a:r>
              <a:rPr lang="en-GB" noProof="0"/>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rtlCol="0">
            <a:normAutofit/>
          </a:bodyPr>
          <a:lstStyle>
            <a:lvl1pPr>
              <a:lnSpc>
                <a:spcPts val="4600"/>
              </a:lnSpc>
              <a:defRPr sz="3600" cap="all" baseline="0">
                <a:solidFill>
                  <a:schemeClr val="bg1"/>
                </a:solidFill>
              </a:defRPr>
            </a:lvl1pPr>
          </a:lstStyle>
          <a:p>
            <a:pPr rtl="0"/>
            <a:r>
              <a:rPr lang="en-GB" noProof="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endParaRPr lang="en-GB" noProof="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endParaRPr lang="en-GB" noProof="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endParaRPr lang="en-GB" noProof="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endParaRPr lang="en-GB" noProof="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endParaRPr lang="en-GB" noProof="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endParaRPr lang="en-GB" noProof="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endParaRPr lang="en-GB" noProof="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endParaRPr lang="en-GB" noProof="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rtlCol="0" anchor="ctr" anchorCtr="0"/>
          <a:lstStyle>
            <a:lvl1pPr>
              <a:defRPr>
                <a:solidFill>
                  <a:schemeClr val="bg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rtlCol="0" anchor="ctr"/>
          <a:lstStyle>
            <a:lvl1pPr marL="0" indent="0" algn="ctr">
              <a:buNone/>
              <a:defRPr/>
            </a:lvl1pPr>
          </a:lstStyle>
          <a:p>
            <a:pPr rtl="0"/>
            <a:endParaRPr lang="en-GB" noProof="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rtlCol="0" anchor="ctr"/>
          <a:lstStyle>
            <a:lvl1pPr marL="0" indent="0">
              <a:buNone/>
              <a:defRPr>
                <a:solidFill>
                  <a:schemeClr val="bg1"/>
                </a:solidFill>
              </a:defRPr>
            </a:lvl1pPr>
          </a:lstStyle>
          <a:p>
            <a:pPr rtl="0"/>
            <a:r>
              <a:rPr lang="en-GB" noProof="0"/>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rtlCol="0"/>
          <a:lstStyle>
            <a:lvl1pPr>
              <a:defRPr cap="all" baseline="0">
                <a:solidFill>
                  <a:schemeClr val="bg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rtlCol="0"/>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rtlCol="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rtl="0"/>
            <a:r>
              <a:rPr lang="en-GB" noProof="0"/>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cap="all" baseline="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GB" noProof="0"/>
              <a:t>Click icon to add picture</a:t>
            </a:r>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GB" noProof="0"/>
              <a:t>Click icon to add picture</a:t>
            </a:r>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GB" noProof="0"/>
              <a:t>Click icon to add picture</a:t>
            </a:r>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GB" noProof="0"/>
              <a:t>Click icon to add picture</a:t>
            </a:r>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GB" noProof="0"/>
              <a:t>Click icon to add picture</a:t>
            </a:r>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GB" noProof="0"/>
              <a:t>Click icon to add picture</a:t>
            </a:r>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GB" noProof="0"/>
              <a:t>Click icon to add picture</a:t>
            </a:r>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GB" noProof="0"/>
              <a:t>Click icon to add picture</a:t>
            </a:r>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rtlCol="0"/>
          <a:lstStyle>
            <a:lvl1pPr>
              <a:defRPr cap="all" baseline="0">
                <a:solidFill>
                  <a:schemeClr val="bg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rtlCol="0" anchor="ctr"/>
          <a:lstStyle>
            <a:lvl1pPr marL="0" indent="0" algn="ctr">
              <a:buNone/>
              <a:defRPr>
                <a:solidFill>
                  <a:schemeClr val="bg1"/>
                </a:solidFill>
              </a:defRPr>
            </a:lvl1pPr>
          </a:lstStyle>
          <a:p>
            <a:pPr rtl="0"/>
            <a:r>
              <a:rPr lang="en-GB" noProof="0"/>
              <a:t>Click icon to add picture</a:t>
            </a:r>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rtlCol="0"/>
          <a:lstStyle>
            <a:lvl1pPr>
              <a:lnSpc>
                <a:spcPts val="4600"/>
              </a:lnSpc>
              <a:defRPr/>
            </a:lvl1pPr>
          </a:lstStyle>
          <a:p>
            <a:pPr rtl="0"/>
            <a:r>
              <a:rPr lang="en-GB" noProof="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rtlCol="0"/>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rtlCol="0" anchor="ctr"/>
          <a:lstStyle>
            <a:lvl1pPr marL="0" indent="0" algn="ctr">
              <a:buNone/>
              <a:defRPr/>
            </a:lvl1pPr>
          </a:lstStyle>
          <a:p>
            <a:pPr rtl="0"/>
            <a:r>
              <a:rPr lang="en-GB" noProof="0"/>
              <a:t>Click icon to add picture</a:t>
            </a:r>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endParaRPr lang="en-GB" noProof="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endParaRPr lang="en-GB" noProof="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endParaRPr lang="en-GB" noProof="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endParaRPr lang="en-GB" noProof="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endParaRPr lang="en-GB" noProof="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endParaRPr lang="en-GB" noProof="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endParaRPr lang="en-GB" noProof="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endParaRPr lang="en-GB" noProof="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rtlCol="0" anchor="ctr"/>
          <a:lstStyle>
            <a:lvl1pPr marL="0" indent="0" algn="ctr">
              <a:buNone/>
              <a:defRPr>
                <a:solidFill>
                  <a:schemeClr val="bg1"/>
                </a:solidFill>
              </a:defRPr>
            </a:lvl1pPr>
          </a:lstStyle>
          <a:p>
            <a:pPr rtl="0"/>
            <a:endParaRPr lang="en-GB" noProof="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rtlCol="0"/>
          <a:lstStyle>
            <a:lvl1pPr>
              <a:lnSpc>
                <a:spcPts val="4320"/>
              </a:lnSpc>
              <a:defRPr>
                <a:solidFill>
                  <a:schemeClr val="tx1"/>
                </a:solidFill>
              </a:defRPr>
            </a:lvl1pPr>
          </a:lstStyle>
          <a:p>
            <a:pPr rtl="0"/>
            <a:r>
              <a:rPr lang="en-GB" noProof="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t"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endParaRPr lang="en-GB" noProof="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endParaRPr lang="en-GB" noProof="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endParaRPr lang="en-GB" noProof="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endParaRPr lang="en-GB" noProof="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endParaRPr lang="en-GB" noProof="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endParaRPr lang="en-GB" noProof="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endParaRPr lang="en-GB" noProof="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endParaRPr lang="en-GB" noProof="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rtlCol="0" anchor="t" anchorCtr="0">
            <a:noAutofit/>
          </a:bodyPr>
          <a:lstStyle>
            <a:lvl1pPr>
              <a:defRPr>
                <a:solidFill>
                  <a:schemeClr val="tx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rtlCol="0" anchor="ctr"/>
          <a:lstStyle>
            <a:lvl1pPr marL="0" indent="0" algn="ctr">
              <a:buNone/>
              <a:defRPr/>
            </a:lvl1pPr>
          </a:lstStyle>
          <a:p>
            <a:pPr rtl="0"/>
            <a:endParaRPr lang="en-GB" noProof="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3A1EFD6E-39BF-4D74-9381-BC19FCC78926}" type="datetime1">
              <a:rPr lang="en-GB" noProof="0" smtClean="0"/>
              <a:t>22/04/2022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BF3EA5D2-BB7B-454C-AD60-E7ADCC7B837E}" type="datetime1">
              <a:rPr lang="en-GB" noProof="0" smtClean="0"/>
              <a:t>22/04/2022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96B77B7B-98A2-43E7-B343-92483A4C89E0}" type="datetime1">
              <a:rPr lang="en-GB" noProof="0" smtClean="0"/>
              <a:t>22/04/2022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2799F4B1-797B-4E32-8DB8-780E3DFC7B73}" type="datetime1">
              <a:rPr lang="en-GB" noProof="0" smtClean="0"/>
              <a:t>22/04/2022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creativecommons.org/licenses/by-nc-nd/3.0/" TargetMode="External"/><Relationship Id="rId5" Type="http://schemas.openxmlformats.org/officeDocument/2006/relationships/hyperlink" Target="http://www.politize.com.br/cyberbullying-o-que-e/" TargetMode="External"/><Relationship Id="rId10" Type="http://schemas.openxmlformats.org/officeDocument/2006/relationships/hyperlink" Target="https://creativecommons.org/licenses/by-nd/3.0/" TargetMode="External"/><Relationship Id="rId4" Type="http://schemas.openxmlformats.org/officeDocument/2006/relationships/image" Target="../media/image4.jpg"/><Relationship Id="rId9" Type="http://schemas.openxmlformats.org/officeDocument/2006/relationships/hyperlink" Target="https://theconversation.com/action-on-cyberbullying-token-gesture-or-the-way-forward-34969"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hyperlink" Target="https://creativecommons.org/licenses/by-nc-sa/3.0/" TargetMode="External"/><Relationship Id="rId4" Type="http://schemas.openxmlformats.org/officeDocument/2006/relationships/hyperlink" Target="https://flickr.com/photos/langwitches/5425587327"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sharpenSoften amount="-25000"/>
                    </a14:imgEffect>
                  </a14:imgLayer>
                </a14:imgProps>
              </a:ext>
            </a:extLst>
          </a:blip>
          <a:srcRect/>
          <a:stretch/>
        </p:blipFill>
        <p:spPr>
          <a:xfrm>
            <a:off x="225" y="1"/>
            <a:ext cx="12191550" cy="6857999"/>
          </a:xfrm>
          <a:solidFill>
            <a:schemeClr val="tx2">
              <a:lumMod val="20000"/>
              <a:lumOff val="80000"/>
            </a:schemeClr>
          </a:solidFill>
          <a:ln>
            <a:solidFill>
              <a:schemeClr val="accent1"/>
            </a:solidFill>
          </a:ln>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0" y="104172"/>
            <a:ext cx="12192000" cy="717631"/>
          </a:xfrm>
        </p:spPr>
        <p:txBody>
          <a:bodyPr rtlCol="0" anchor="t" anchorCtr="0">
            <a:normAutofit/>
          </a:bodyPr>
          <a:lstStyle/>
          <a:p>
            <a:pPr algn="ctr"/>
            <a:r>
              <a:rPr lang="en-IN" b="1" u="sng"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rial Rounded MT Bold" panose="020F0704030504030204" pitchFamily="34" charset="77"/>
              </a:rPr>
              <a:t>HOW A.I. CAN HELP TO COMBAT CYBER BULLYING</a:t>
            </a:r>
          </a:p>
        </p:txBody>
      </p:sp>
      <p:pic>
        <p:nvPicPr>
          <p:cNvPr id="9" name="Picture 8">
            <a:extLst>
              <a:ext uri="{FF2B5EF4-FFF2-40B4-BE49-F238E27FC236}">
                <a16:creationId xmlns:a16="http://schemas.microsoft.com/office/drawing/2014/main" id="{FE89195A-F994-554A-8D01-5931A70E23C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25" y="4642707"/>
            <a:ext cx="12192000" cy="1498921"/>
          </a:xfrm>
          <a:prstGeom prst="rect">
            <a:avLst/>
          </a:prstGeom>
          <a:noFill/>
          <a:ln>
            <a:noFill/>
          </a:ln>
        </p:spPr>
      </p:pic>
      <p:sp>
        <p:nvSpPr>
          <p:cNvPr id="7" name="TextBox 6">
            <a:extLst>
              <a:ext uri="{FF2B5EF4-FFF2-40B4-BE49-F238E27FC236}">
                <a16:creationId xmlns:a16="http://schemas.microsoft.com/office/drawing/2014/main" id="{529415CB-9967-CB45-A298-70B4597016E5}"/>
              </a:ext>
            </a:extLst>
          </p:cNvPr>
          <p:cNvSpPr txBox="1"/>
          <p:nvPr/>
        </p:nvSpPr>
        <p:spPr>
          <a:xfrm>
            <a:off x="358815" y="1041721"/>
            <a:ext cx="11470512" cy="3600986"/>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1600" b="1" dirty="0">
                <a:ln/>
                <a:solidFill>
                  <a:sysClr val="windowText" lastClr="000000"/>
                </a:solidFill>
              </a:rPr>
              <a:t>A PROJECT REPORT</a:t>
            </a:r>
            <a:endParaRPr lang="en-IN" sz="1600" b="1" dirty="0">
              <a:ln/>
              <a:solidFill>
                <a:sysClr val="windowText" lastClr="000000"/>
              </a:solidFill>
            </a:endParaRPr>
          </a:p>
          <a:p>
            <a:pPr algn="ctr"/>
            <a:r>
              <a:rPr lang="en-US" sz="1600" b="1" i="1" dirty="0">
                <a:ln/>
                <a:solidFill>
                  <a:sysClr val="windowText" lastClr="000000"/>
                </a:solidFill>
              </a:rPr>
              <a:t>for</a:t>
            </a:r>
            <a:endParaRPr lang="en-IN" sz="1600" b="1" dirty="0">
              <a:ln/>
              <a:solidFill>
                <a:sysClr val="windowText" lastClr="000000"/>
              </a:solidFill>
            </a:endParaRPr>
          </a:p>
          <a:p>
            <a:pPr algn="ctr"/>
            <a:r>
              <a:rPr lang="en-US" b="1" dirty="0">
                <a:ln/>
                <a:solidFill>
                  <a:sysClr val="windowText" lastClr="000000"/>
                </a:solidFill>
              </a:rPr>
              <a:t>ARTIFICIAL INTELLIGENCE (ITE2010)</a:t>
            </a:r>
            <a:endParaRPr lang="en-IN" b="1" dirty="0">
              <a:ln/>
              <a:solidFill>
                <a:sysClr val="windowText" lastClr="000000"/>
              </a:solidFill>
            </a:endParaRPr>
          </a:p>
          <a:p>
            <a:pPr algn="ctr"/>
            <a:r>
              <a:rPr lang="en-US" sz="1600" b="1" i="1" dirty="0">
                <a:ln/>
                <a:solidFill>
                  <a:sysClr val="windowText" lastClr="000000"/>
                </a:solidFill>
              </a:rPr>
              <a:t>in</a:t>
            </a:r>
            <a:endParaRPr lang="en-IN" sz="1600" b="1" dirty="0">
              <a:ln/>
              <a:solidFill>
                <a:sysClr val="windowText" lastClr="000000"/>
              </a:solidFill>
            </a:endParaRPr>
          </a:p>
          <a:p>
            <a:pPr algn="ctr"/>
            <a:r>
              <a:rPr lang="en-US" sz="1600" b="1" dirty="0">
                <a:ln/>
                <a:solidFill>
                  <a:sysClr val="windowText" lastClr="000000"/>
                </a:solidFill>
              </a:rPr>
              <a:t>B.Tech. (IT)</a:t>
            </a:r>
            <a:endParaRPr lang="en-IN" sz="1600" b="1" dirty="0">
              <a:ln/>
              <a:solidFill>
                <a:sysClr val="windowText" lastClr="000000"/>
              </a:solidFill>
            </a:endParaRPr>
          </a:p>
          <a:p>
            <a:pPr algn="ctr"/>
            <a:r>
              <a:rPr lang="en-US" sz="1600" b="1" i="1" dirty="0">
                <a:ln/>
                <a:solidFill>
                  <a:sysClr val="windowText" lastClr="000000"/>
                </a:solidFill>
              </a:rPr>
              <a:t>by</a:t>
            </a:r>
            <a:endParaRPr lang="en-IN" sz="1600" b="1" dirty="0">
              <a:ln/>
              <a:solidFill>
                <a:sysClr val="windowText" lastClr="000000"/>
              </a:solidFill>
            </a:endParaRPr>
          </a:p>
          <a:p>
            <a:pPr algn="ctr"/>
            <a:r>
              <a:rPr lang="en-US" sz="3200" b="1" dirty="0" err="1">
                <a:ln/>
                <a:solidFill>
                  <a:sysClr val="windowText" lastClr="000000"/>
                </a:solidFill>
              </a:rPr>
              <a:t>Ansh</a:t>
            </a:r>
            <a:r>
              <a:rPr lang="en-US" sz="3200" b="1" dirty="0">
                <a:ln/>
                <a:solidFill>
                  <a:sysClr val="windowText" lastClr="000000"/>
                </a:solidFill>
              </a:rPr>
              <a:t> Gupta (19BIT0220)</a:t>
            </a:r>
            <a:endParaRPr lang="en-IN" sz="3200" b="1" dirty="0">
              <a:ln/>
              <a:solidFill>
                <a:sysClr val="windowText" lastClr="000000"/>
              </a:solidFill>
            </a:endParaRPr>
          </a:p>
          <a:p>
            <a:pPr algn="ctr"/>
            <a:r>
              <a:rPr lang="en-US" sz="1600" b="1" dirty="0">
                <a:ln/>
                <a:solidFill>
                  <a:sysClr val="windowText" lastClr="000000"/>
                </a:solidFill>
              </a:rPr>
              <a:t> </a:t>
            </a:r>
            <a:endParaRPr lang="en-IN" sz="1600" b="1" dirty="0">
              <a:ln/>
              <a:solidFill>
                <a:sysClr val="windowText" lastClr="000000"/>
              </a:solidFill>
            </a:endParaRPr>
          </a:p>
          <a:p>
            <a:pPr algn="ctr"/>
            <a:r>
              <a:rPr lang="en-US" sz="1600" b="1" dirty="0">
                <a:ln/>
                <a:solidFill>
                  <a:sysClr val="windowText" lastClr="000000"/>
                </a:solidFill>
              </a:rPr>
              <a:t>6</a:t>
            </a:r>
            <a:r>
              <a:rPr lang="en-US" sz="1600" b="1" baseline="30000" dirty="0">
                <a:ln/>
                <a:solidFill>
                  <a:sysClr val="windowText" lastClr="000000"/>
                </a:solidFill>
              </a:rPr>
              <a:t>th</a:t>
            </a:r>
            <a:r>
              <a:rPr lang="en-US" sz="1600" b="1" dirty="0">
                <a:ln/>
                <a:solidFill>
                  <a:sysClr val="windowText" lastClr="000000"/>
                </a:solidFill>
              </a:rPr>
              <a:t> Sem, 3</a:t>
            </a:r>
            <a:r>
              <a:rPr lang="en-US" sz="1600" b="1" baseline="30000" dirty="0">
                <a:ln/>
                <a:solidFill>
                  <a:sysClr val="windowText" lastClr="000000"/>
                </a:solidFill>
              </a:rPr>
              <a:t>rd</a:t>
            </a:r>
            <a:r>
              <a:rPr lang="en-US" sz="1600" b="1" dirty="0">
                <a:ln/>
                <a:solidFill>
                  <a:sysClr val="windowText" lastClr="000000"/>
                </a:solidFill>
              </a:rPr>
              <a:t> Year</a:t>
            </a:r>
            <a:endParaRPr lang="en-IN" sz="1600" b="1" dirty="0">
              <a:ln/>
              <a:solidFill>
                <a:sysClr val="windowText" lastClr="000000"/>
              </a:solidFill>
            </a:endParaRPr>
          </a:p>
          <a:p>
            <a:pPr algn="ctr"/>
            <a:r>
              <a:rPr lang="en-US" sz="1600" b="1" dirty="0">
                <a:ln/>
                <a:solidFill>
                  <a:sysClr val="windowText" lastClr="000000"/>
                </a:solidFill>
              </a:rPr>
              <a:t>		</a:t>
            </a:r>
            <a:endParaRPr lang="en-IN" sz="1600" b="1" dirty="0">
              <a:ln/>
              <a:solidFill>
                <a:sysClr val="windowText" lastClr="000000"/>
              </a:solidFill>
            </a:endParaRPr>
          </a:p>
          <a:p>
            <a:pPr algn="ctr"/>
            <a:r>
              <a:rPr lang="en-US" sz="1600" b="1" i="1" dirty="0">
                <a:ln/>
                <a:solidFill>
                  <a:sysClr val="windowText" lastClr="000000"/>
                </a:solidFill>
              </a:rPr>
              <a:t>Under the Guidance of</a:t>
            </a:r>
            <a:endParaRPr lang="en-IN" sz="1600" b="1" dirty="0">
              <a:ln/>
              <a:solidFill>
                <a:sysClr val="windowText" lastClr="000000"/>
              </a:solidFill>
            </a:endParaRPr>
          </a:p>
          <a:p>
            <a:pPr algn="ctr"/>
            <a:r>
              <a:rPr lang="en-US" sz="2000" b="1" dirty="0">
                <a:ln/>
                <a:solidFill>
                  <a:sysClr val="windowText" lastClr="000000"/>
                </a:solidFill>
              </a:rPr>
              <a:t>Prof. CHIRANJI LAL CHOWDHARY</a:t>
            </a:r>
            <a:endParaRPr lang="en-IN" sz="2000" b="1" dirty="0">
              <a:ln/>
              <a:solidFill>
                <a:sysClr val="windowText" lastClr="000000"/>
              </a:solidFill>
            </a:endParaRPr>
          </a:p>
          <a:p>
            <a:pPr algn="ctr"/>
            <a:r>
              <a:rPr lang="en-US" sz="1600" b="1" dirty="0">
                <a:ln/>
                <a:solidFill>
                  <a:sysClr val="windowText" lastClr="000000"/>
                </a:solidFill>
              </a:rPr>
              <a:t>Associate Professor, SITE</a:t>
            </a:r>
            <a:endParaRPr lang="en-IN" sz="1600" b="1" dirty="0">
              <a:ln/>
              <a:solidFill>
                <a:sysClr val="windowText" lastClr="000000"/>
              </a:solidFill>
            </a:endParaRPr>
          </a:p>
        </p:txBody>
      </p:sp>
      <p:sp>
        <p:nvSpPr>
          <p:cNvPr id="10" name="TextBox 9">
            <a:extLst>
              <a:ext uri="{FF2B5EF4-FFF2-40B4-BE49-F238E27FC236}">
                <a16:creationId xmlns:a16="http://schemas.microsoft.com/office/drawing/2014/main" id="{3B945CB7-9B6D-F140-8B74-9A10289BEB58}"/>
              </a:ext>
            </a:extLst>
          </p:cNvPr>
          <p:cNvSpPr txBox="1"/>
          <p:nvPr/>
        </p:nvSpPr>
        <p:spPr>
          <a:xfrm>
            <a:off x="-38807" y="6141628"/>
            <a:ext cx="12192000" cy="923330"/>
          </a:xfrm>
          <a:prstGeom prst="rect">
            <a:avLst/>
          </a:prstGeom>
          <a:noFill/>
        </p:spPr>
        <p:txBody>
          <a:bodyPr wrap="square" rtlCol="0">
            <a:spAutoFit/>
          </a:bodyPr>
          <a:lstStyle/>
          <a:p>
            <a:pPr algn="ctr"/>
            <a:r>
              <a:rPr lang="en-US" b="1" dirty="0"/>
              <a:t>School of Information Technology and Engineering </a:t>
            </a:r>
            <a:endParaRPr lang="en-IN" b="1" dirty="0"/>
          </a:p>
          <a:p>
            <a:pPr algn="ctr"/>
            <a:r>
              <a:rPr lang="en-US" b="1" dirty="0"/>
              <a:t>	May-June, 2022</a:t>
            </a:r>
            <a:endParaRPr lang="en-IN" b="1" dirty="0"/>
          </a:p>
          <a:p>
            <a:pPr algn="ctr"/>
            <a:endParaRPr lang="en-US" b="1" dirty="0"/>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637E745-B995-0741-B67D-598C95515A1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t="978"/>
          <a:stretch>
            <a:fillRect/>
          </a:stretch>
        </p:blipFill>
        <p:spPr bwMode="auto">
          <a:xfrm>
            <a:off x="653173" y="1267588"/>
            <a:ext cx="10813613" cy="5259333"/>
          </a:xfrm>
          <a:prstGeom prst="rect">
            <a:avLst/>
          </a:prstGeom>
          <a:noFill/>
          <a:ln>
            <a:noFill/>
          </a:ln>
        </p:spPr>
      </p:pic>
      <p:sp>
        <p:nvSpPr>
          <p:cNvPr id="6" name="TextBox 5">
            <a:extLst>
              <a:ext uri="{FF2B5EF4-FFF2-40B4-BE49-F238E27FC236}">
                <a16:creationId xmlns:a16="http://schemas.microsoft.com/office/drawing/2014/main" id="{EB9F22CD-480D-7341-A23C-5C466DAF5761}"/>
              </a:ext>
            </a:extLst>
          </p:cNvPr>
          <p:cNvSpPr txBox="1"/>
          <p:nvPr/>
        </p:nvSpPr>
        <p:spPr>
          <a:xfrm>
            <a:off x="2044262" y="576616"/>
            <a:ext cx="8103476" cy="584775"/>
          </a:xfrm>
          <a:prstGeom prst="rect">
            <a:avLst/>
          </a:prstGeom>
          <a:solidFill>
            <a:schemeClr val="tx1"/>
          </a:solidFill>
        </p:spPr>
        <p:txBody>
          <a:bodyPr wrap="square" rtlCol="0">
            <a:spAutoFit/>
          </a:bodyPr>
          <a:lstStyle/>
          <a:p>
            <a:r>
              <a:rPr lang="en-US" sz="3200" b="1" u="sng" spc="50" dirty="0">
                <a:ln w="9525" cmpd="sng">
                  <a:solidFill>
                    <a:schemeClr val="accent1"/>
                  </a:solidFill>
                  <a:prstDash val="solid"/>
                </a:ln>
                <a:solidFill>
                  <a:srgbClr val="70AD47">
                    <a:tint val="1000"/>
                  </a:srgbClr>
                </a:solidFill>
                <a:effectLst>
                  <a:glow rad="38100">
                    <a:schemeClr val="accent1">
                      <a:alpha val="40000"/>
                    </a:schemeClr>
                  </a:glow>
                </a:effectLst>
              </a:rPr>
              <a:t>Flow Diagram of proposed architecture</a:t>
            </a:r>
            <a:endParaRPr lang="en-IN" sz="3200"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Tree>
    <p:extLst>
      <p:ext uri="{BB962C8B-B14F-4D97-AF65-F5344CB8AC3E}">
        <p14:creationId xmlns:p14="http://schemas.microsoft.com/office/powerpoint/2010/main" val="2943388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F8A356D2-DE93-0645-9C3E-DF26E6EA6E9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9696" y="859815"/>
            <a:ext cx="11750566" cy="5844777"/>
          </a:xfrm>
          <a:prstGeom prst="rect">
            <a:avLst/>
          </a:prstGeom>
          <a:noFill/>
          <a:ln>
            <a:noFill/>
          </a:ln>
        </p:spPr>
      </p:pic>
      <p:sp>
        <p:nvSpPr>
          <p:cNvPr id="21" name="TextBox 20">
            <a:extLst>
              <a:ext uri="{FF2B5EF4-FFF2-40B4-BE49-F238E27FC236}">
                <a16:creationId xmlns:a16="http://schemas.microsoft.com/office/drawing/2014/main" id="{5F207608-1896-B24D-9F0A-D6C20E1E63EC}"/>
              </a:ext>
            </a:extLst>
          </p:cNvPr>
          <p:cNvSpPr txBox="1"/>
          <p:nvPr/>
        </p:nvSpPr>
        <p:spPr>
          <a:xfrm>
            <a:off x="3878309" y="153408"/>
            <a:ext cx="3888372" cy="584775"/>
          </a:xfrm>
          <a:prstGeom prst="rect">
            <a:avLst/>
          </a:prstGeom>
          <a:solidFill>
            <a:schemeClr val="tx1"/>
          </a:solidFill>
        </p:spPr>
        <p:txBody>
          <a:bodyPr wrap="none" rtlCol="0">
            <a:spAutoFit/>
          </a:bodyPr>
          <a:lstStyle/>
          <a:p>
            <a:r>
              <a:rPr lang="en-US" sz="32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Interface of system</a:t>
            </a:r>
            <a:endParaRPr lang="en-IN"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3106832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pct25">
          <a:fgClr>
            <a:schemeClr val="accent1"/>
          </a:fgClr>
          <a:bgClr>
            <a:schemeClr val="bg1"/>
          </a:bgClr>
        </a:patt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DAF4E8D-DE1C-8F34-2EC9-3CAFF8F446A5}"/>
              </a:ext>
            </a:extLst>
          </p:cNvPr>
          <p:cNvSpPr txBox="1"/>
          <p:nvPr/>
        </p:nvSpPr>
        <p:spPr>
          <a:xfrm>
            <a:off x="2091558" y="1502466"/>
            <a:ext cx="8008883" cy="3447098"/>
          </a:xfrm>
          <a:prstGeom prst="rect">
            <a:avLst/>
          </a:prstGeom>
          <a:noFill/>
        </p:spPr>
        <p:txBody>
          <a:bodyPr wrap="square">
            <a:spAutoFit/>
          </a:bodyPr>
          <a:lstStyle/>
          <a:p>
            <a:pPr marL="342900" lvl="0" indent="-342900" algn="just">
              <a:buFont typeface="Times New Roman" panose="02020603050405020304" pitchFamily="18" charset="0"/>
              <a:buChar char="-"/>
            </a:pPr>
            <a:r>
              <a:rPr lang="en-IN" sz="2800" b="1" dirty="0">
                <a:effectLst/>
                <a:latin typeface="Times New Roman" panose="02020603050405020304" pitchFamily="18" charset="0"/>
                <a:ea typeface="Calibri" panose="020F0502020204030204" pitchFamily="34" charset="0"/>
                <a:cs typeface="Times New Roman" panose="02020603050405020304" pitchFamily="18" charset="0"/>
              </a:rPr>
              <a:t>Outcome of Cyber bullying in Canada</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r>
              <a:rPr lang="en-IN" sz="28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Times New Roman" panose="02020603050405020304" pitchFamily="18" charset="0"/>
              <a:buChar char="-"/>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Cyberbullying is an issue in schools, according to 80 percent of respondents.</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Times New Roman" panose="02020603050405020304" pitchFamily="18" charset="0"/>
              <a:buChar char="-"/>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Children are affected by cyberbullying, according to 94% of respondents.</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Times New Roman" panose="02020603050405020304" pitchFamily="18" charset="0"/>
              <a:buChar char="-"/>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Cyberbullying was a source of concern for 81 percent of respondents.</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Times New Roman" panose="02020603050405020304" pitchFamily="18" charset="0"/>
              <a:buChar char="-"/>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If cyberbullying occurred at school, 68 percent would take action.</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Times New Roman" panose="02020603050405020304" pitchFamily="18" charset="0"/>
              <a:buChar char="-"/>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Thirty percent were confident in their ability to recognise cyberbullying.</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Times New Roman" panose="02020603050405020304" pitchFamily="18" charset="0"/>
              <a:buChar char="-"/>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Only 23% were confidence in their ability to deal with cyberbullying.</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buFont typeface="Times New Roman" panose="02020603050405020304" pitchFamily="18" charset="0"/>
              <a:buChar char="-"/>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Cyberbullying was considered as a topic that was just as significant as the other issues addressed in the teacher preparation programme by 47 percent of respondents.</a:t>
            </a:r>
            <a:endParaRPr lang="en-IN" sz="2800" b="1"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59558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D5A6BAE0-C5AD-54BA-1267-724126246327}"/>
              </a:ext>
            </a:extLst>
          </p:cNvPr>
          <p:cNvSpPr txBox="1"/>
          <p:nvPr/>
        </p:nvSpPr>
        <p:spPr>
          <a:xfrm>
            <a:off x="1082566" y="1942714"/>
            <a:ext cx="10562895" cy="2769989"/>
          </a:xfrm>
          <a:prstGeom prst="rect">
            <a:avLst/>
          </a:prstGeom>
          <a:noFill/>
        </p:spPr>
        <p:txBody>
          <a:bodyPr wrap="square">
            <a:spAutoFit/>
          </a:bodyPr>
          <a:lstStyle/>
          <a:p>
            <a:pPr marL="342900" lvl="0" indent="-342900" algn="just">
              <a:buFont typeface="Times New Roman" panose="02020603050405020304" pitchFamily="18" charset="0"/>
              <a:buChar char="-"/>
            </a:pPr>
            <a:r>
              <a:rPr lang="en-IN" sz="2800" b="1" dirty="0">
                <a:effectLst/>
                <a:latin typeface="Times New Roman" panose="02020603050405020304" pitchFamily="18" charset="0"/>
                <a:ea typeface="Calibri" panose="020F0502020204030204" pitchFamily="34" charset="0"/>
                <a:cs typeface="Times New Roman" panose="02020603050405020304" pitchFamily="18" charset="0"/>
              </a:rPr>
              <a:t>Conclusion</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marL="457200"/>
            <a:r>
              <a:rPr lang="en-IN" sz="28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IN" sz="1800" dirty="0">
                <a:effectLst/>
                <a:latin typeface="Times New Roman" panose="02020603050405020304" pitchFamily="18" charset="0"/>
                <a:ea typeface="Times New Roman" panose="02020603050405020304" pitchFamily="18" charset="0"/>
              </a:rPr>
              <a:t>Cyberbullying is the one of the major problem not only in India but all over the world. Through this project I proposed a cyberbullying detection model whereby several model like Naïve Bayes, SVM, DNN model is used. In addition to it , numerous methods of text classification based on Artificial Intelligence were investigated. This experiment trial test were conducted on a global Twitter dataset which I fetched from Kaggle. The experiment of this model results indicate that through this we achieved the best accuracy and accurate score with minute loss in our dataset, also their classification accuracy and loss are 96.82% and 0.1375, respectively</a:t>
            </a:r>
            <a:r>
              <a:rPr lang="en-IN" sz="2800" dirty="0">
                <a:effectLst/>
                <a:latin typeface="Times New Roman" panose="02020603050405020304" pitchFamily="18" charset="0"/>
                <a:ea typeface="Times New Roman" panose="02020603050405020304" pitchFamily="18" charset="0"/>
              </a:rPr>
              <a:t>.</a:t>
            </a:r>
          </a:p>
        </p:txBody>
      </p:sp>
    </p:spTree>
    <p:extLst>
      <p:ext uri="{BB962C8B-B14F-4D97-AF65-F5344CB8AC3E}">
        <p14:creationId xmlns:p14="http://schemas.microsoft.com/office/powerpoint/2010/main" val="1246003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044DE32-7FEF-17FA-0157-DD8E43C8EF29}"/>
              </a:ext>
            </a:extLst>
          </p:cNvPr>
          <p:cNvSpPr txBox="1"/>
          <p:nvPr/>
        </p:nvSpPr>
        <p:spPr>
          <a:xfrm>
            <a:off x="3048000" y="2462131"/>
            <a:ext cx="6096000" cy="1938992"/>
          </a:xfrm>
          <a:prstGeom prst="rect">
            <a:avLst/>
          </a:prstGeom>
          <a:noFill/>
        </p:spPr>
        <p:txBody>
          <a:bodyPr wrap="square">
            <a:spAutoFit/>
          </a:bodyPr>
          <a:lstStyle/>
          <a:p>
            <a:pPr marL="342900" lvl="0" indent="-342900" algn="just">
              <a:buFont typeface="Times New Roman" panose="02020603050405020304" pitchFamily="18" charset="0"/>
              <a:buChar char="-"/>
            </a:pPr>
            <a:r>
              <a:rPr lang="en-IN" sz="2400" b="1" dirty="0">
                <a:effectLst/>
                <a:latin typeface="Times New Roman" panose="02020603050405020304" pitchFamily="18" charset="0"/>
                <a:ea typeface="Calibri" panose="020F0502020204030204" pitchFamily="34" charset="0"/>
                <a:cs typeface="Times New Roman" panose="02020603050405020304" pitchFamily="18" charset="0"/>
              </a:rPr>
              <a:t>Future Directions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r>
              <a:rPr lang="en-IN" sz="24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r>
              <a:rPr lang="en-IN" sz="1800" dirty="0">
                <a:effectLst/>
                <a:latin typeface="Times New Roman" panose="02020603050405020304" pitchFamily="18" charset="0"/>
                <a:ea typeface="Calibri" panose="020F0502020204030204" pitchFamily="34" charset="0"/>
                <a:cs typeface="Times New Roman" panose="02020603050405020304" pitchFamily="18" charset="0"/>
              </a:rPr>
              <a:t>-Future direction is properly based on or we can say working on cyberbully detection in various languages.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-Also to work on automatic detect from twitter without using the raw dataset.</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845708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54A2BEFE-98AA-014B-9105-5820CDAB4CE8}"/>
              </a:ext>
            </a:extLst>
          </p:cNvPr>
          <p:cNvSpPr txBox="1"/>
          <p:nvPr/>
        </p:nvSpPr>
        <p:spPr>
          <a:xfrm>
            <a:off x="157656" y="105110"/>
            <a:ext cx="11876690" cy="6740307"/>
          </a:xfrm>
          <a:prstGeom prst="rect">
            <a:avLst/>
          </a:prstGeom>
          <a:noFill/>
        </p:spPr>
        <p:txBody>
          <a:bodyPr wrap="square" rtlCol="0">
            <a:spAutoFit/>
          </a:bodyPr>
          <a:lstStyle/>
          <a:p>
            <a:r>
              <a:rPr lang="en-IN" b="1" dirty="0"/>
              <a:t>REFERENCES</a:t>
            </a:r>
            <a:endParaRPr lang="en-IN" dirty="0"/>
          </a:p>
          <a:p>
            <a:r>
              <a:rPr lang="en-IN" dirty="0"/>
              <a:t>[1] D. </a:t>
            </a:r>
            <a:r>
              <a:rPr lang="en-IN" dirty="0" err="1"/>
              <a:t>Poeter</a:t>
            </a:r>
            <a:r>
              <a:rPr lang="en-IN" dirty="0"/>
              <a:t>. (2011) Study: A Quarter of Parents Say Their Child Involved in Cyberbullying. </a:t>
            </a:r>
            <a:r>
              <a:rPr lang="en-IN" dirty="0" err="1"/>
              <a:t>pcmag.com</a:t>
            </a:r>
            <a:r>
              <a:rPr lang="en-IN" dirty="0"/>
              <a:t>. [Online]. Available: http://</a:t>
            </a:r>
            <a:r>
              <a:rPr lang="en-IN" dirty="0" err="1"/>
              <a:t>www.pcmag.com</a:t>
            </a:r>
            <a:r>
              <a:rPr lang="en-IN" dirty="0"/>
              <a:t>/article2/0,2817,2388540,00.asp </a:t>
            </a:r>
          </a:p>
          <a:p>
            <a:r>
              <a:rPr lang="en-IN" dirty="0"/>
              <a:t>[2] J. W. </a:t>
            </a:r>
            <a:r>
              <a:rPr lang="en-IN" dirty="0" err="1"/>
              <a:t>Patchin</a:t>
            </a:r>
            <a:r>
              <a:rPr lang="en-IN" dirty="0"/>
              <a:t> and S. Hinduja, “Bullies move Beyond the Schoolyard; a Preliminary Look at Cyberbullying,” Youth Violence and Juvenile Justice, vol. 4, no. 2, pp. 148–169,2006 </a:t>
            </a:r>
          </a:p>
          <a:p>
            <a:r>
              <a:rPr lang="en-IN" dirty="0"/>
              <a:t>[3] Anti Defamation League. (2011) Glossary of Cyberbullying </a:t>
            </a:r>
            <a:r>
              <a:rPr lang="en-IN" dirty="0" err="1"/>
              <a:t>Terms.adl.org</a:t>
            </a:r>
            <a:r>
              <a:rPr lang="en-IN" dirty="0"/>
              <a:t>.[Online].</a:t>
            </a:r>
            <a:r>
              <a:rPr lang="en-IN" dirty="0" err="1"/>
              <a:t>Available:http</a:t>
            </a:r>
            <a:r>
              <a:rPr lang="en-IN" dirty="0"/>
              <a:t>://</a:t>
            </a:r>
            <a:r>
              <a:rPr lang="en-IN" dirty="0" err="1"/>
              <a:t>www.adl.org</a:t>
            </a:r>
            <a:r>
              <a:rPr lang="en-IN" dirty="0"/>
              <a:t>/</a:t>
            </a:r>
            <a:r>
              <a:rPr lang="en-IN" dirty="0" err="1"/>
              <a:t>educati</a:t>
            </a:r>
            <a:r>
              <a:rPr lang="en-IN" dirty="0"/>
              <a:t> on/curriculum connections/cyberbullying /</a:t>
            </a:r>
            <a:r>
              <a:rPr lang="en-IN" dirty="0" err="1"/>
              <a:t>glossary.pdf</a:t>
            </a:r>
            <a:r>
              <a:rPr lang="en-IN" dirty="0"/>
              <a:t> </a:t>
            </a:r>
          </a:p>
          <a:p>
            <a:r>
              <a:rPr lang="en-IN" dirty="0"/>
              <a:t>[4] N. E. Willard, Cyberbullying and Cyberthreats: Responding to the Challenge of Online Social Aggression, Threats, and Distress. Research Press, 2007. </a:t>
            </a:r>
          </a:p>
          <a:p>
            <a:r>
              <a:rPr lang="en-IN" dirty="0"/>
              <a:t>[5] D. Maher, “Cyberbullying: an Ethnographic Case Study of one Australian Upper Primary School Class,” Youth Studies Australia, vol. 27, no. 4, pp. 50–57, 2008. </a:t>
            </a:r>
          </a:p>
          <a:p>
            <a:r>
              <a:rPr lang="en-IN" dirty="0"/>
              <a:t>[6] D. Yin, Z. </a:t>
            </a:r>
            <a:r>
              <a:rPr lang="en-IN" dirty="0" err="1"/>
              <a:t>Xue</a:t>
            </a:r>
            <a:r>
              <a:rPr lang="en-IN" dirty="0"/>
              <a:t>, L. Hong, B. D. Davison, A. </a:t>
            </a:r>
            <a:r>
              <a:rPr lang="en-IN" dirty="0" err="1"/>
              <a:t>Kontostathis</a:t>
            </a:r>
            <a:r>
              <a:rPr lang="en-IN" dirty="0"/>
              <a:t>, and L. Edwards, “Detection of Harassment on Web 2.0,” in Proc. Content Analysis of Web 2.0 Workshop (CAW 2.0), Madrid, Spain, 2009. </a:t>
            </a:r>
          </a:p>
          <a:p>
            <a:r>
              <a:rPr lang="en-IN" dirty="0"/>
              <a:t>[7] K. </a:t>
            </a:r>
            <a:r>
              <a:rPr lang="en-IN" dirty="0" err="1"/>
              <a:t>Dinakar</a:t>
            </a:r>
            <a:r>
              <a:rPr lang="en-IN" dirty="0"/>
              <a:t>, R. </a:t>
            </a:r>
            <a:r>
              <a:rPr lang="en-IN" dirty="0" err="1"/>
              <a:t>Reichart</a:t>
            </a:r>
            <a:r>
              <a:rPr lang="en-IN" dirty="0"/>
              <a:t>, and H. Lieberman, “</a:t>
            </a:r>
            <a:r>
              <a:rPr lang="en-IN" dirty="0" err="1"/>
              <a:t>Modeling</a:t>
            </a:r>
            <a:r>
              <a:rPr lang="en-IN" dirty="0"/>
              <a:t> the Detection of Textual Cyberbullying,” in Proc. IEEE International Fifth International AAAI Conference on Weblogs and Social Media (SWM’11), Barcelona, Spain, 2011. </a:t>
            </a:r>
          </a:p>
          <a:p>
            <a:r>
              <a:rPr lang="en-IN" dirty="0"/>
              <a:t>[8] I. H. Witten and E. Frank, Data Mining: Practical Machine Learning Tools and Techniques, Second Edition. San Francisco, CA: Morgan Kauffman, 2005. </a:t>
            </a:r>
          </a:p>
          <a:p>
            <a:r>
              <a:rPr lang="en-IN" dirty="0"/>
              <a:t>[9] R. Quinlan, C4.5: Programs for Machine Learning. San Mateo, CA: Morgan Kauffman, 1993. </a:t>
            </a:r>
          </a:p>
          <a:p>
            <a:r>
              <a:rPr lang="en-IN" dirty="0"/>
              <a:t>[10] W. W. Cohen, “Fast Effective Rule Induction,” in Proc. Twelfth International Conference on Machine Learning (ICML’95), Tahoe City, CA, 1995, pp. 115–123. </a:t>
            </a:r>
          </a:p>
          <a:p>
            <a:r>
              <a:rPr lang="en-IN" dirty="0"/>
              <a:t>[11] D. W. Aha and D. </a:t>
            </a:r>
            <a:r>
              <a:rPr lang="en-IN" dirty="0" err="1"/>
              <a:t>Kibler</a:t>
            </a:r>
            <a:r>
              <a:rPr lang="en-IN" dirty="0"/>
              <a:t>, “Instance-based Learning Algorithms,” Machine Learning, vol. 6, pp. 37–66, 1991. </a:t>
            </a:r>
          </a:p>
          <a:p>
            <a:r>
              <a:rPr lang="en-IN" dirty="0"/>
              <a:t>[12] J. C. Platt, “Fast Training of Support Vector Machines using Sequential Minimal Optimization,” Advances in Kernel Methods, pp. 185–208, 1999. [Online]. Available: http://</a:t>
            </a:r>
            <a:r>
              <a:rPr lang="en-IN" dirty="0" err="1"/>
              <a:t>portal.acm.org</a:t>
            </a:r>
            <a:r>
              <a:rPr lang="en-IN" dirty="0"/>
              <a:t>/</a:t>
            </a:r>
            <a:r>
              <a:rPr lang="en-IN" dirty="0" err="1"/>
              <a:t>citation.cfm?id</a:t>
            </a:r>
            <a:r>
              <a:rPr lang="en-IN" dirty="0"/>
              <a:t>=299094.299105 </a:t>
            </a:r>
          </a:p>
          <a:p>
            <a:endParaRPr lang="en-US" dirty="0"/>
          </a:p>
        </p:txBody>
      </p:sp>
    </p:spTree>
    <p:extLst>
      <p:ext uri="{BB962C8B-B14F-4D97-AF65-F5344CB8AC3E}">
        <p14:creationId xmlns:p14="http://schemas.microsoft.com/office/powerpoint/2010/main" val="366443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457199" y="914400"/>
            <a:ext cx="11174819" cy="903767"/>
          </a:xfrm>
        </p:spPr>
        <p:txBody>
          <a:bodyPr rtlCol="0"/>
          <a:lstStyle/>
          <a:p>
            <a:pPr rtl="0"/>
            <a:r>
              <a:rPr lang="en-GB" dirty="0"/>
              <a:t>VERY PERI</a:t>
            </a:r>
          </a:p>
        </p:txBody>
      </p:sp>
      <p:pic>
        <p:nvPicPr>
          <p:cNvPr id="7" name="Picture 6" descr="Colour swatch of very peri">
            <a:extLst>
              <a:ext uri="{FF2B5EF4-FFF2-40B4-BE49-F238E27FC236}">
                <a16:creationId xmlns:a16="http://schemas.microsoft.com/office/drawing/2014/main" id="{4EE36BF8-E980-469A-814D-E91B4A9AAE46}"/>
              </a:ext>
            </a:extLst>
          </p:cNvPr>
          <p:cNvPicPr>
            <a:picLocks noChangeAspect="1"/>
          </p:cNvPicPr>
          <p:nvPr/>
        </p:nvPicPr>
        <p:blipFill>
          <a:blip r:embed="rId3"/>
          <a:stretch>
            <a:fillRect/>
          </a:stretch>
        </p:blipFill>
        <p:spPr>
          <a:xfrm>
            <a:off x="718453" y="2432654"/>
            <a:ext cx="2144490" cy="2882194"/>
          </a:xfrm>
          <a:prstGeom prst="rect">
            <a:avLst/>
          </a:prstGeom>
        </p:spPr>
      </p:pic>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a:xfrm>
            <a:off x="3429000" y="2240280"/>
            <a:ext cx="4645152" cy="4197096"/>
          </a:xfrm>
        </p:spPr>
        <p:txBody>
          <a:bodyPr rtlCol="0"/>
          <a:lstStyle/>
          <a:p>
            <a:pPr rtl="0"/>
            <a:r>
              <a:rPr lang="en-GB" dirty="0"/>
              <a:t>Introducing the Pantone Colour of the Year 2022. PANTONE 17-3938 Very Peri is a dynamic hue that blends the faithfulness and constancy of blue with the energy and excitement of red. </a:t>
            </a:r>
          </a:p>
          <a:p>
            <a:pPr rtl="0"/>
            <a:r>
              <a:rPr lang="en-GB" dirty="0"/>
              <a:t> </a:t>
            </a:r>
          </a:p>
          <a:p>
            <a:pPr rtl="0"/>
            <a:r>
              <a:rPr lang="en-GB" dirty="0"/>
              <a:t>The four colour palettes in this template feature Very Peri to help you express your ideas and convey the right mood. Read on to learn how to use these colours in any presentation.</a:t>
            </a:r>
          </a:p>
        </p:txBody>
      </p:sp>
      <p:pic>
        <p:nvPicPr>
          <p:cNvPr id="16" name="Picture 15">
            <a:extLst>
              <a:ext uri="{FF2B5EF4-FFF2-40B4-BE49-F238E27FC236}">
                <a16:creationId xmlns:a16="http://schemas.microsoft.com/office/drawing/2014/main" id="{7BC08DDA-639E-DD40-9961-60191D092DBA}"/>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1219200" y="133350"/>
            <a:ext cx="9753600" cy="6591300"/>
          </a:xfrm>
          <a:prstGeom prst="rect">
            <a:avLst/>
          </a:prstGeom>
        </p:spPr>
      </p:pic>
      <p:sp>
        <p:nvSpPr>
          <p:cNvPr id="17" name="TextBox 16">
            <a:extLst>
              <a:ext uri="{FF2B5EF4-FFF2-40B4-BE49-F238E27FC236}">
                <a16:creationId xmlns:a16="http://schemas.microsoft.com/office/drawing/2014/main" id="{6B484A31-030B-B049-B51C-625D3F5B74B8}"/>
              </a:ext>
            </a:extLst>
          </p:cNvPr>
          <p:cNvSpPr txBox="1"/>
          <p:nvPr/>
        </p:nvSpPr>
        <p:spPr>
          <a:xfrm>
            <a:off x="1219200" y="6724650"/>
            <a:ext cx="9753600" cy="230832"/>
          </a:xfrm>
          <a:prstGeom prst="rect">
            <a:avLst/>
          </a:prstGeom>
          <a:noFill/>
        </p:spPr>
        <p:txBody>
          <a:bodyPr wrap="square" rtlCol="0">
            <a:spAutoFit/>
          </a:bodyPr>
          <a:lstStyle/>
          <a:p>
            <a:r>
              <a:rPr lang="en-US" sz="900">
                <a:hlinkClick r:id="rId5" tooltip="http://www.politize.com.br/cyberbullying-o-que-e/"/>
              </a:rPr>
              <a:t>This Photo</a:t>
            </a:r>
            <a:r>
              <a:rPr lang="en-US" sz="900"/>
              <a:t> by Unknown Author is licensed under </a:t>
            </a:r>
            <a:r>
              <a:rPr lang="en-US" sz="900">
                <a:hlinkClick r:id="rId6" tooltip="https://creativecommons.org/licenses/by-nc-nd/3.0/"/>
              </a:rPr>
              <a:t>CC BY-NC-ND</a:t>
            </a:r>
            <a:endParaRPr lang="en-US" sz="900"/>
          </a:p>
        </p:txBody>
      </p:sp>
      <p:sp>
        <p:nvSpPr>
          <p:cNvPr id="22" name="TextBox 21">
            <a:extLst>
              <a:ext uri="{FF2B5EF4-FFF2-40B4-BE49-F238E27FC236}">
                <a16:creationId xmlns:a16="http://schemas.microsoft.com/office/drawing/2014/main" id="{BD400E96-3388-484C-922D-7B74E89B93B3}"/>
              </a:ext>
            </a:extLst>
          </p:cNvPr>
          <p:cNvSpPr txBox="1"/>
          <p:nvPr/>
        </p:nvSpPr>
        <p:spPr>
          <a:xfrm>
            <a:off x="0" y="6858000"/>
            <a:ext cx="12192000" cy="230832"/>
          </a:xfrm>
          <a:prstGeom prst="rect">
            <a:avLst/>
          </a:prstGeom>
          <a:noFill/>
        </p:spPr>
        <p:txBody>
          <a:bodyPr wrap="square" rtlCol="0">
            <a:spAutoFit/>
          </a:bodyPr>
          <a:lstStyle/>
          <a:p>
            <a:r>
              <a:rPr lang="en-US" sz="900">
                <a:hlinkClick r:id="rId5" tooltip="http://www.politize.com.br/cyberbullying-o-que-e/"/>
              </a:rPr>
              <a:t>This Photo</a:t>
            </a:r>
            <a:r>
              <a:rPr lang="en-US" sz="900"/>
              <a:t> by Unknown Author is licensed under </a:t>
            </a:r>
            <a:r>
              <a:rPr lang="en-US" sz="900">
                <a:hlinkClick r:id="rId6" tooltip="https://creativecommons.org/licenses/by-nc-nd/3.0/"/>
              </a:rPr>
              <a:t>CC BY-NC-ND</a:t>
            </a:r>
            <a:endParaRPr lang="en-US" sz="900"/>
          </a:p>
        </p:txBody>
      </p:sp>
      <p:pic>
        <p:nvPicPr>
          <p:cNvPr id="26" name="Picture Placeholder 25">
            <a:extLst>
              <a:ext uri="{FF2B5EF4-FFF2-40B4-BE49-F238E27FC236}">
                <a16:creationId xmlns:a16="http://schemas.microsoft.com/office/drawing/2014/main" id="{BD982C00-5C9E-E041-B1E2-2F54FB34A539}"/>
              </a:ext>
            </a:extLst>
          </p:cNvPr>
          <p:cNvPicPr>
            <a:picLocks noGrp="1" noChangeAspect="1"/>
          </p:cNvPicPr>
          <p:nvPr>
            <p:ph type="pic" sz="quarter" idx="13"/>
          </p:nvPr>
        </p:nvPicPr>
        <p:blipFill>
          <a:blip r:embed="rId7">
            <a:alphaModFix amt="50000"/>
            <a:extLst>
              <a:ext uri="{BEBA8EAE-BF5A-486C-A8C5-ECC9F3942E4B}">
                <a14:imgProps xmlns:a14="http://schemas.microsoft.com/office/drawing/2010/main">
                  <a14:imgLayer r:embed="rId8">
                    <a14:imgEffect>
                      <a14:artisticBlur/>
                    </a14:imgEffect>
                  </a14:imgLayer>
                </a14:imgProps>
              </a:ext>
              <a:ext uri="{837473B0-CC2E-450A-ABE3-18F120FF3D39}">
                <a1611:picAttrSrcUrl xmlns:a1611="http://schemas.microsoft.com/office/drawing/2016/11/main" r:id="rId9"/>
              </a:ext>
            </a:extLst>
          </a:blip>
          <a:srcRect l="6757" r="6757"/>
          <a:stretch>
            <a:fillRect/>
          </a:stretch>
        </p:blipFill>
        <p:spPr>
          <a:xfrm>
            <a:off x="-1" y="-17934"/>
            <a:ext cx="12192000" cy="6973416"/>
          </a:xfrm>
        </p:spPr>
      </p:pic>
      <p:sp>
        <p:nvSpPr>
          <p:cNvPr id="27" name="TextBox 26">
            <a:extLst>
              <a:ext uri="{FF2B5EF4-FFF2-40B4-BE49-F238E27FC236}">
                <a16:creationId xmlns:a16="http://schemas.microsoft.com/office/drawing/2014/main" id="{35369486-FFC6-4F46-A3BC-5F5B5F93AA33}"/>
              </a:ext>
            </a:extLst>
          </p:cNvPr>
          <p:cNvSpPr txBox="1"/>
          <p:nvPr/>
        </p:nvSpPr>
        <p:spPr>
          <a:xfrm>
            <a:off x="0" y="6858000"/>
            <a:ext cx="12192000" cy="230832"/>
          </a:xfrm>
          <a:prstGeom prst="rect">
            <a:avLst/>
          </a:prstGeom>
          <a:noFill/>
        </p:spPr>
        <p:txBody>
          <a:bodyPr wrap="square" rtlCol="0">
            <a:spAutoFit/>
          </a:bodyPr>
          <a:lstStyle/>
          <a:p>
            <a:r>
              <a:rPr lang="en-US" sz="900">
                <a:hlinkClick r:id="rId9" tooltip="https://theconversation.com/action-on-cyberbullying-token-gesture-or-the-way-forward-34969"/>
              </a:rPr>
              <a:t>This Photo</a:t>
            </a:r>
            <a:r>
              <a:rPr lang="en-US" sz="900"/>
              <a:t> by Unknown Author is licensed under </a:t>
            </a:r>
            <a:r>
              <a:rPr lang="en-US" sz="900">
                <a:hlinkClick r:id="rId10" tooltip="https://creativecommons.org/licenses/by-nd/3.0/"/>
              </a:rPr>
              <a:t>CC BY-ND</a:t>
            </a:r>
            <a:endParaRPr lang="en-US" sz="900"/>
          </a:p>
        </p:txBody>
      </p:sp>
      <p:sp>
        <p:nvSpPr>
          <p:cNvPr id="28" name="TextBox 27">
            <a:extLst>
              <a:ext uri="{FF2B5EF4-FFF2-40B4-BE49-F238E27FC236}">
                <a16:creationId xmlns:a16="http://schemas.microsoft.com/office/drawing/2014/main" id="{9EB0A709-A79E-C74E-88C1-A2E92E5B3DC5}"/>
              </a:ext>
            </a:extLst>
          </p:cNvPr>
          <p:cNvSpPr txBox="1"/>
          <p:nvPr/>
        </p:nvSpPr>
        <p:spPr>
          <a:xfrm>
            <a:off x="1" y="370390"/>
            <a:ext cx="12192000" cy="954107"/>
          </a:xfrm>
          <a:prstGeom prst="rect">
            <a:avLst/>
          </a:prstGeom>
          <a:solidFill>
            <a:schemeClr val="tx1">
              <a:lumMod val="95000"/>
              <a:lumOff val="5000"/>
            </a:schemeClr>
          </a:solidFill>
        </p:spPr>
        <p:txBody>
          <a:bodyPr wrap="square" rtlCol="0">
            <a:spAutoFit/>
          </a:bodyPr>
          <a:lstStyle/>
          <a:p>
            <a:pPr algn="ctr"/>
            <a:r>
              <a:rPr lang="en-US" sz="2800" b="1" dirty="0">
                <a:solidFill>
                  <a:schemeClr val="bg1"/>
                </a:solidFill>
              </a:rPr>
              <a:t>Cyberbullying is the use of internet and related technologies to harm other people in a deliberate, repeated and hostile manner.</a:t>
            </a:r>
          </a:p>
        </p:txBody>
      </p:sp>
      <p:sp>
        <p:nvSpPr>
          <p:cNvPr id="29" name="TextBox 28">
            <a:extLst>
              <a:ext uri="{FF2B5EF4-FFF2-40B4-BE49-F238E27FC236}">
                <a16:creationId xmlns:a16="http://schemas.microsoft.com/office/drawing/2014/main" id="{92BB0B1A-B59F-454B-A6BE-2E0C749931EF}"/>
              </a:ext>
            </a:extLst>
          </p:cNvPr>
          <p:cNvSpPr txBox="1"/>
          <p:nvPr/>
        </p:nvSpPr>
        <p:spPr>
          <a:xfrm>
            <a:off x="266219" y="2432654"/>
            <a:ext cx="2596724" cy="954107"/>
          </a:xfrm>
          <a:prstGeom prst="rect">
            <a:avLst/>
          </a:prstGeom>
          <a:solidFill>
            <a:schemeClr val="tx1">
              <a:lumMod val="95000"/>
              <a:lumOff val="5000"/>
            </a:schemeClr>
          </a:solidFill>
        </p:spPr>
        <p:txBody>
          <a:bodyPr wrap="square" rtlCol="0">
            <a:spAutoFit/>
          </a:bodyPr>
          <a:lstStyle/>
          <a:p>
            <a:pPr algn="ctr"/>
            <a:r>
              <a:rPr lang="en-US" sz="2800" b="1" dirty="0">
                <a:solidFill>
                  <a:schemeClr val="bg1"/>
                </a:solidFill>
              </a:rPr>
              <a:t>Abusive texts and emails</a:t>
            </a:r>
          </a:p>
        </p:txBody>
      </p:sp>
      <p:sp>
        <p:nvSpPr>
          <p:cNvPr id="33" name="TextBox 32">
            <a:extLst>
              <a:ext uri="{FF2B5EF4-FFF2-40B4-BE49-F238E27FC236}">
                <a16:creationId xmlns:a16="http://schemas.microsoft.com/office/drawing/2014/main" id="{6F41E0A5-FD8F-9145-807F-81982BAFD254}"/>
              </a:ext>
            </a:extLst>
          </p:cNvPr>
          <p:cNvSpPr txBox="1"/>
          <p:nvPr/>
        </p:nvSpPr>
        <p:spPr>
          <a:xfrm>
            <a:off x="3530278" y="2523281"/>
            <a:ext cx="4699861" cy="954107"/>
          </a:xfrm>
          <a:prstGeom prst="rect">
            <a:avLst/>
          </a:prstGeom>
          <a:solidFill>
            <a:schemeClr val="tx1">
              <a:lumMod val="95000"/>
              <a:lumOff val="5000"/>
            </a:schemeClr>
          </a:solidFill>
        </p:spPr>
        <p:txBody>
          <a:bodyPr wrap="square" rtlCol="0">
            <a:spAutoFit/>
          </a:bodyPr>
          <a:lstStyle/>
          <a:p>
            <a:pPr algn="ctr"/>
            <a:r>
              <a:rPr lang="en-US" sz="2800" b="1" dirty="0">
                <a:solidFill>
                  <a:schemeClr val="bg1"/>
                </a:solidFill>
              </a:rPr>
              <a:t>Hurtful messages , images and videos</a:t>
            </a:r>
          </a:p>
        </p:txBody>
      </p:sp>
      <p:sp>
        <p:nvSpPr>
          <p:cNvPr id="34" name="TextBox 33">
            <a:extLst>
              <a:ext uri="{FF2B5EF4-FFF2-40B4-BE49-F238E27FC236}">
                <a16:creationId xmlns:a16="http://schemas.microsoft.com/office/drawing/2014/main" id="{177FCDFC-D6FD-2944-B45A-3ACB854E0763}"/>
              </a:ext>
            </a:extLst>
          </p:cNvPr>
          <p:cNvSpPr txBox="1"/>
          <p:nvPr/>
        </p:nvSpPr>
        <p:spPr>
          <a:xfrm>
            <a:off x="8889357" y="2590749"/>
            <a:ext cx="3101734" cy="1384995"/>
          </a:xfrm>
          <a:prstGeom prst="rect">
            <a:avLst/>
          </a:prstGeom>
          <a:solidFill>
            <a:schemeClr val="tx1">
              <a:lumMod val="95000"/>
              <a:lumOff val="5000"/>
            </a:schemeClr>
          </a:solidFill>
        </p:spPr>
        <p:txBody>
          <a:bodyPr wrap="square" rtlCol="0">
            <a:spAutoFit/>
          </a:bodyPr>
          <a:lstStyle/>
          <a:p>
            <a:pPr algn="ctr"/>
            <a:r>
              <a:rPr lang="en-US" sz="2800" b="1" dirty="0">
                <a:solidFill>
                  <a:schemeClr val="bg1"/>
                </a:solidFill>
              </a:rPr>
              <a:t>Imitating others online to set them up</a:t>
            </a:r>
          </a:p>
        </p:txBody>
      </p:sp>
      <p:sp>
        <p:nvSpPr>
          <p:cNvPr id="35" name="TextBox 34">
            <a:extLst>
              <a:ext uri="{FF2B5EF4-FFF2-40B4-BE49-F238E27FC236}">
                <a16:creationId xmlns:a16="http://schemas.microsoft.com/office/drawing/2014/main" id="{A2D67902-0AAD-1643-82A6-EF57B66DE966}"/>
              </a:ext>
            </a:extLst>
          </p:cNvPr>
          <p:cNvSpPr txBox="1"/>
          <p:nvPr/>
        </p:nvSpPr>
        <p:spPr>
          <a:xfrm>
            <a:off x="891251" y="4618299"/>
            <a:ext cx="4154471" cy="523220"/>
          </a:xfrm>
          <a:prstGeom prst="rect">
            <a:avLst/>
          </a:prstGeom>
          <a:solidFill>
            <a:schemeClr val="tx1">
              <a:lumMod val="95000"/>
              <a:lumOff val="5000"/>
            </a:schemeClr>
          </a:solidFill>
        </p:spPr>
        <p:txBody>
          <a:bodyPr wrap="none" rtlCol="0">
            <a:spAutoFit/>
          </a:bodyPr>
          <a:lstStyle/>
          <a:p>
            <a:r>
              <a:rPr lang="en-US" sz="2800" b="1" dirty="0">
                <a:solidFill>
                  <a:schemeClr val="bg1"/>
                </a:solidFill>
              </a:rPr>
              <a:t>Excluding others online</a:t>
            </a:r>
          </a:p>
        </p:txBody>
      </p:sp>
      <p:sp>
        <p:nvSpPr>
          <p:cNvPr id="36" name="TextBox 35">
            <a:extLst>
              <a:ext uri="{FF2B5EF4-FFF2-40B4-BE49-F238E27FC236}">
                <a16:creationId xmlns:a16="http://schemas.microsoft.com/office/drawing/2014/main" id="{15129D98-3A3E-8548-A3D7-780AB3E165F9}"/>
              </a:ext>
            </a:extLst>
          </p:cNvPr>
          <p:cNvSpPr txBox="1"/>
          <p:nvPr/>
        </p:nvSpPr>
        <p:spPr>
          <a:xfrm>
            <a:off x="5937813" y="4618299"/>
            <a:ext cx="5049780" cy="523220"/>
          </a:xfrm>
          <a:prstGeom prst="rect">
            <a:avLst/>
          </a:prstGeom>
          <a:solidFill>
            <a:schemeClr val="tx1">
              <a:lumMod val="95000"/>
              <a:lumOff val="5000"/>
            </a:schemeClr>
          </a:solidFill>
        </p:spPr>
        <p:txBody>
          <a:bodyPr wrap="none" rtlCol="0">
            <a:spAutoFit/>
          </a:bodyPr>
          <a:lstStyle/>
          <a:p>
            <a:r>
              <a:rPr lang="en-US" sz="2800" b="1" dirty="0">
                <a:solidFill>
                  <a:schemeClr val="bg1"/>
                </a:solidFill>
              </a:rPr>
              <a:t>Nasty online gossip and chat</a:t>
            </a:r>
          </a:p>
        </p:txBody>
      </p:sp>
      <p:sp>
        <p:nvSpPr>
          <p:cNvPr id="37" name="TextBox 36">
            <a:extLst>
              <a:ext uri="{FF2B5EF4-FFF2-40B4-BE49-F238E27FC236}">
                <a16:creationId xmlns:a16="http://schemas.microsoft.com/office/drawing/2014/main" id="{CC03C498-A6B5-874C-85EB-975E0C96D022}"/>
              </a:ext>
            </a:extLst>
          </p:cNvPr>
          <p:cNvSpPr txBox="1"/>
          <p:nvPr/>
        </p:nvSpPr>
        <p:spPr>
          <a:xfrm>
            <a:off x="0" y="6030410"/>
            <a:ext cx="4154471" cy="461665"/>
          </a:xfrm>
          <a:prstGeom prst="rect">
            <a:avLst/>
          </a:prstGeom>
          <a:solidFill>
            <a:schemeClr val="accent3">
              <a:lumMod val="75000"/>
            </a:schemeClr>
          </a:solidFill>
        </p:spPr>
        <p:txBody>
          <a:bodyPr wrap="square" rtlCol="0">
            <a:spAutoFit/>
          </a:bodyPr>
          <a:lstStyle/>
          <a:p>
            <a:pPr algn="ctr"/>
            <a:r>
              <a:rPr lang="en-US" sz="2400" b="1" dirty="0"/>
              <a:t>WHAT IS CYBERBULLYING</a:t>
            </a:r>
          </a:p>
        </p:txBody>
      </p:sp>
    </p:spTree>
    <p:extLst>
      <p:ext uri="{BB962C8B-B14F-4D97-AF65-F5344CB8AC3E}">
        <p14:creationId xmlns:p14="http://schemas.microsoft.com/office/powerpoint/2010/main" val="389851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55749602-4B44-7047-8438-476516FA5B5C}"/>
              </a:ext>
            </a:extLst>
          </p:cNvPr>
          <p:cNvSpPr txBox="1"/>
          <p:nvPr/>
        </p:nvSpPr>
        <p:spPr>
          <a:xfrm>
            <a:off x="555585" y="636608"/>
            <a:ext cx="6119880" cy="369332"/>
          </a:xfrm>
          <a:prstGeom prst="rect">
            <a:avLst/>
          </a:prstGeom>
          <a:solidFill>
            <a:schemeClr val="tx2">
              <a:lumMod val="50000"/>
            </a:schemeClr>
          </a:solidFill>
        </p:spPr>
        <p:txBody>
          <a:bodyPr wrap="none" rtlCol="0">
            <a:spAutoFit/>
          </a:bodyPr>
          <a:lstStyle/>
          <a:p>
            <a:r>
              <a:rPr lang="en-US" dirty="0">
                <a:solidFill>
                  <a:schemeClr val="bg1"/>
                </a:solidFill>
              </a:rPr>
              <a:t>1 in 3 young people have experienced cyber threats online</a:t>
            </a:r>
          </a:p>
        </p:txBody>
      </p:sp>
      <p:sp>
        <p:nvSpPr>
          <p:cNvPr id="24" name="TextBox 23">
            <a:extLst>
              <a:ext uri="{FF2B5EF4-FFF2-40B4-BE49-F238E27FC236}">
                <a16:creationId xmlns:a16="http://schemas.microsoft.com/office/drawing/2014/main" id="{BE75A095-3833-D945-A5B8-4232E9215AAB}"/>
              </a:ext>
            </a:extLst>
          </p:cNvPr>
          <p:cNvSpPr txBox="1"/>
          <p:nvPr/>
        </p:nvSpPr>
        <p:spPr>
          <a:xfrm>
            <a:off x="2453833" y="1423686"/>
            <a:ext cx="7245189" cy="369332"/>
          </a:xfrm>
          <a:prstGeom prst="rect">
            <a:avLst/>
          </a:prstGeom>
          <a:solidFill>
            <a:schemeClr val="tx2">
              <a:lumMod val="50000"/>
            </a:schemeClr>
          </a:solidFill>
        </p:spPr>
        <p:txBody>
          <a:bodyPr wrap="none" rtlCol="0">
            <a:spAutoFit/>
          </a:bodyPr>
          <a:lstStyle/>
          <a:p>
            <a:r>
              <a:rPr lang="en-US" dirty="0">
                <a:solidFill>
                  <a:schemeClr val="bg1"/>
                </a:solidFill>
              </a:rPr>
              <a:t>1 in 4  young people have been bullied through their mobile phones</a:t>
            </a:r>
          </a:p>
        </p:txBody>
      </p:sp>
      <p:sp>
        <p:nvSpPr>
          <p:cNvPr id="26" name="TextBox 25">
            <a:extLst>
              <a:ext uri="{FF2B5EF4-FFF2-40B4-BE49-F238E27FC236}">
                <a16:creationId xmlns:a16="http://schemas.microsoft.com/office/drawing/2014/main" id="{0436E1E1-D609-4949-94A7-590B093D5952}"/>
              </a:ext>
            </a:extLst>
          </p:cNvPr>
          <p:cNvSpPr txBox="1"/>
          <p:nvPr/>
        </p:nvSpPr>
        <p:spPr>
          <a:xfrm>
            <a:off x="3796497" y="2222339"/>
            <a:ext cx="8395504" cy="369332"/>
          </a:xfrm>
          <a:prstGeom prst="rect">
            <a:avLst/>
          </a:prstGeom>
          <a:solidFill>
            <a:schemeClr val="tx2">
              <a:lumMod val="50000"/>
            </a:schemeClr>
          </a:solidFill>
        </p:spPr>
        <p:txBody>
          <a:bodyPr wrap="square" rtlCol="0">
            <a:spAutoFit/>
          </a:bodyPr>
          <a:lstStyle/>
          <a:p>
            <a:r>
              <a:rPr lang="en-US" dirty="0">
                <a:solidFill>
                  <a:schemeClr val="bg1"/>
                </a:solidFill>
              </a:rPr>
              <a:t>Over the half of young people do not tell their parents when cyberbullying occurs</a:t>
            </a:r>
          </a:p>
        </p:txBody>
      </p:sp>
      <p:sp>
        <p:nvSpPr>
          <p:cNvPr id="28" name="TextBox 27">
            <a:extLst>
              <a:ext uri="{FF2B5EF4-FFF2-40B4-BE49-F238E27FC236}">
                <a16:creationId xmlns:a16="http://schemas.microsoft.com/office/drawing/2014/main" id="{35AEEC2E-5105-5040-AF8B-70F6C2855CAF}"/>
              </a:ext>
            </a:extLst>
          </p:cNvPr>
          <p:cNvSpPr txBox="1"/>
          <p:nvPr/>
        </p:nvSpPr>
        <p:spPr>
          <a:xfrm>
            <a:off x="740780" y="3796496"/>
            <a:ext cx="8328242" cy="369332"/>
          </a:xfrm>
          <a:prstGeom prst="rect">
            <a:avLst/>
          </a:prstGeom>
          <a:solidFill>
            <a:schemeClr val="tx2">
              <a:lumMod val="50000"/>
            </a:schemeClr>
          </a:solidFill>
        </p:spPr>
        <p:txBody>
          <a:bodyPr wrap="none" rtlCol="0">
            <a:spAutoFit/>
          </a:bodyPr>
          <a:lstStyle/>
          <a:p>
            <a:r>
              <a:rPr lang="en-US" dirty="0">
                <a:solidFill>
                  <a:schemeClr val="bg1"/>
                </a:solidFill>
              </a:rPr>
              <a:t>2 in 3 teens who have witnessed online cruelty have also witnessed other joining</a:t>
            </a:r>
          </a:p>
        </p:txBody>
      </p:sp>
      <p:sp>
        <p:nvSpPr>
          <p:cNvPr id="29" name="TextBox 28">
            <a:extLst>
              <a:ext uri="{FF2B5EF4-FFF2-40B4-BE49-F238E27FC236}">
                <a16:creationId xmlns:a16="http://schemas.microsoft.com/office/drawing/2014/main" id="{C522F7BE-C51F-0D42-9B22-5EF5B9723A20}"/>
              </a:ext>
            </a:extLst>
          </p:cNvPr>
          <p:cNvSpPr txBox="1"/>
          <p:nvPr/>
        </p:nvSpPr>
        <p:spPr>
          <a:xfrm>
            <a:off x="1909823" y="4722471"/>
            <a:ext cx="7750135" cy="369332"/>
          </a:xfrm>
          <a:prstGeom prst="rect">
            <a:avLst/>
          </a:prstGeom>
          <a:solidFill>
            <a:schemeClr val="tx2">
              <a:lumMod val="50000"/>
            </a:schemeClr>
          </a:solidFill>
        </p:spPr>
        <p:txBody>
          <a:bodyPr wrap="none" rtlCol="0">
            <a:spAutoFit/>
          </a:bodyPr>
          <a:lstStyle/>
          <a:p>
            <a:r>
              <a:rPr lang="en-US" dirty="0">
                <a:solidFill>
                  <a:schemeClr val="bg1"/>
                </a:solidFill>
              </a:rPr>
              <a:t>Fewer than 1 in 5 cyber bullying incidents are reported to law enforcement</a:t>
            </a:r>
          </a:p>
        </p:txBody>
      </p:sp>
      <p:sp>
        <p:nvSpPr>
          <p:cNvPr id="31" name="TextBox 30">
            <a:extLst>
              <a:ext uri="{FF2B5EF4-FFF2-40B4-BE49-F238E27FC236}">
                <a16:creationId xmlns:a16="http://schemas.microsoft.com/office/drawing/2014/main" id="{F617DD00-D7E1-9246-95FD-561F1D575832}"/>
              </a:ext>
            </a:extLst>
          </p:cNvPr>
          <p:cNvSpPr txBox="1"/>
          <p:nvPr/>
        </p:nvSpPr>
        <p:spPr>
          <a:xfrm>
            <a:off x="0" y="6111433"/>
            <a:ext cx="2708475" cy="400110"/>
          </a:xfrm>
          <a:prstGeom prst="rect">
            <a:avLst/>
          </a:prstGeom>
          <a:solidFill>
            <a:schemeClr val="tx1">
              <a:lumMod val="95000"/>
              <a:lumOff val="5000"/>
            </a:schemeClr>
          </a:solidFill>
        </p:spPr>
        <p:txBody>
          <a:bodyPr wrap="square" rtlCol="0">
            <a:spAutoFit/>
          </a:bodyPr>
          <a:lstStyle/>
          <a:p>
            <a:pPr algn="ctr"/>
            <a:r>
              <a:rPr lang="en-US" sz="2000" b="1" dirty="0">
                <a:solidFill>
                  <a:schemeClr val="bg1"/>
                </a:solidFill>
              </a:rPr>
              <a:t>Stats – WHO &amp; HOW</a:t>
            </a:r>
          </a:p>
        </p:txBody>
      </p:sp>
      <p:sp>
        <p:nvSpPr>
          <p:cNvPr id="33" name="TextBox 32">
            <a:extLst>
              <a:ext uri="{FF2B5EF4-FFF2-40B4-BE49-F238E27FC236}">
                <a16:creationId xmlns:a16="http://schemas.microsoft.com/office/drawing/2014/main" id="{5134EE3C-9465-F743-BC7A-0064A37AB991}"/>
              </a:ext>
            </a:extLst>
          </p:cNvPr>
          <p:cNvSpPr txBox="1"/>
          <p:nvPr/>
        </p:nvSpPr>
        <p:spPr>
          <a:xfrm>
            <a:off x="1666754" y="3044142"/>
            <a:ext cx="10508967" cy="369332"/>
          </a:xfrm>
          <a:prstGeom prst="rect">
            <a:avLst/>
          </a:prstGeom>
          <a:solidFill>
            <a:schemeClr val="tx2">
              <a:lumMod val="50000"/>
            </a:schemeClr>
          </a:solidFill>
        </p:spPr>
        <p:txBody>
          <a:bodyPr wrap="none" rtlCol="0">
            <a:spAutoFit/>
          </a:bodyPr>
          <a:lstStyle/>
          <a:p>
            <a:r>
              <a:rPr lang="en-US" dirty="0">
                <a:solidFill>
                  <a:schemeClr val="bg1"/>
                </a:solidFill>
              </a:rPr>
              <a:t>Over half of adolescents and teens have been bullied online and about the same number engaged in it</a:t>
            </a:r>
          </a:p>
        </p:txBody>
      </p:sp>
    </p:spTree>
    <p:extLst>
      <p:ext uri="{BB962C8B-B14F-4D97-AF65-F5344CB8AC3E}">
        <p14:creationId xmlns:p14="http://schemas.microsoft.com/office/powerpoint/2010/main" val="2382148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41300"/>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pic>
        <p:nvPicPr>
          <p:cNvPr id="28" name="Picture Placeholder 27">
            <a:extLst>
              <a:ext uri="{FF2B5EF4-FFF2-40B4-BE49-F238E27FC236}">
                <a16:creationId xmlns:a16="http://schemas.microsoft.com/office/drawing/2014/main" id="{96E86E2A-BE0F-C044-B405-A6A5FA1674B3}"/>
              </a:ext>
            </a:extLst>
          </p:cNvPr>
          <p:cNvPicPr>
            <a:picLocks noGrp="1" noChangeAspect="1"/>
          </p:cNvPicPr>
          <p:nvPr>
            <p:ph type="pic" sz="quarter" idx="15"/>
          </p:nvPr>
        </p:nvPicPr>
        <p:blipFill>
          <a:blip r:embed="rId3">
            <a:extLst>
              <a:ext uri="{837473B0-CC2E-450A-ABE3-18F120FF3D39}">
                <a1611:picAttrSrcUrl xmlns:a1611="http://schemas.microsoft.com/office/drawing/2016/11/main" r:id="rId4"/>
              </a:ext>
            </a:extLst>
          </a:blip>
          <a:srcRect l="9266" r="9266"/>
          <a:stretch>
            <a:fillRect/>
          </a:stretch>
        </p:blipFill>
        <p:spPr/>
      </p:pic>
      <p:sp>
        <p:nvSpPr>
          <p:cNvPr id="29" name="TextBox 28">
            <a:extLst>
              <a:ext uri="{FF2B5EF4-FFF2-40B4-BE49-F238E27FC236}">
                <a16:creationId xmlns:a16="http://schemas.microsoft.com/office/drawing/2014/main" id="{5E1BED90-A111-2E4B-9508-0AC9F5405E31}"/>
              </a:ext>
            </a:extLst>
          </p:cNvPr>
          <p:cNvSpPr txBox="1"/>
          <p:nvPr/>
        </p:nvSpPr>
        <p:spPr>
          <a:xfrm>
            <a:off x="4254500" y="6858000"/>
            <a:ext cx="7480300" cy="230832"/>
          </a:xfrm>
          <a:prstGeom prst="rect">
            <a:avLst/>
          </a:prstGeom>
          <a:noFill/>
        </p:spPr>
        <p:txBody>
          <a:bodyPr wrap="square" rtlCol="0">
            <a:spAutoFit/>
          </a:bodyPr>
          <a:lstStyle/>
          <a:p>
            <a:r>
              <a:rPr lang="en-US" sz="900">
                <a:hlinkClick r:id="rId4" tooltip="https://flickr.com/photos/langwitches/5425587327"/>
              </a:rPr>
              <a:t>This Photo</a:t>
            </a:r>
            <a:r>
              <a:rPr lang="en-US" sz="900"/>
              <a:t> by Unknown Author is licensed under </a:t>
            </a:r>
            <a:r>
              <a:rPr lang="en-US" sz="900">
                <a:hlinkClick r:id="rId5" tooltip="https://creativecommons.org/licenses/by-nc-sa/3.0/"/>
              </a:rPr>
              <a:t>CC BY-SA-NC</a:t>
            </a:r>
            <a:endParaRPr lang="en-US" sz="900"/>
          </a:p>
        </p:txBody>
      </p:sp>
      <p:sp>
        <p:nvSpPr>
          <p:cNvPr id="30" name="TextBox 29">
            <a:extLst>
              <a:ext uri="{FF2B5EF4-FFF2-40B4-BE49-F238E27FC236}">
                <a16:creationId xmlns:a16="http://schemas.microsoft.com/office/drawing/2014/main" id="{2EFAF869-8F56-4040-B7D6-990CC4091326}"/>
              </a:ext>
            </a:extLst>
          </p:cNvPr>
          <p:cNvSpPr txBox="1"/>
          <p:nvPr/>
        </p:nvSpPr>
        <p:spPr>
          <a:xfrm>
            <a:off x="228600" y="1724628"/>
            <a:ext cx="4227653" cy="3785652"/>
          </a:xfrm>
          <a:prstGeom prst="rect">
            <a:avLst/>
          </a:prstGeom>
          <a:solidFill>
            <a:schemeClr val="tx1">
              <a:lumMod val="95000"/>
              <a:lumOff val="5000"/>
            </a:schemeClr>
          </a:solidFill>
        </p:spPr>
        <p:txBody>
          <a:bodyPr wrap="square" rtlCol="0">
            <a:spAutoFit/>
          </a:bodyPr>
          <a:lstStyle/>
          <a:p>
            <a:r>
              <a:rPr lang="en-US"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Automatically detecting cyberbullying in social media</a:t>
            </a:r>
            <a:r>
              <a:rPr lang="en-IN"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2708177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Bevel 19">
            <a:extLst>
              <a:ext uri="{FF2B5EF4-FFF2-40B4-BE49-F238E27FC236}">
                <a16:creationId xmlns:a16="http://schemas.microsoft.com/office/drawing/2014/main" id="{BFB3ED83-EF98-2F4F-8B49-150EC7E79267}"/>
              </a:ext>
            </a:extLst>
          </p:cNvPr>
          <p:cNvSpPr/>
          <p:nvPr/>
        </p:nvSpPr>
        <p:spPr>
          <a:xfrm>
            <a:off x="0" y="641132"/>
            <a:ext cx="12192000" cy="1219200"/>
          </a:xfrm>
          <a:prstGeom prst="bevel">
            <a:avLst/>
          </a:prstGeom>
          <a:solidFill>
            <a:schemeClr val="tx2">
              <a:lumMod val="7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IN" dirty="0"/>
              <a:t>With the help of NLP and machine learning algorithms such as naive bayes, random forest, SVM we are going to identify cyberbullying in social media platforms such as twitter, </a:t>
            </a:r>
            <a:r>
              <a:rPr lang="en-IN" dirty="0" err="1"/>
              <a:t>facebook</a:t>
            </a:r>
            <a:r>
              <a:rPr lang="en-IN" dirty="0"/>
              <a:t> etc. </a:t>
            </a:r>
            <a:endParaRPr lang="en-US" dirty="0"/>
          </a:p>
        </p:txBody>
      </p:sp>
      <p:sp>
        <p:nvSpPr>
          <p:cNvPr id="21" name="Bevel 20">
            <a:extLst>
              <a:ext uri="{FF2B5EF4-FFF2-40B4-BE49-F238E27FC236}">
                <a16:creationId xmlns:a16="http://schemas.microsoft.com/office/drawing/2014/main" id="{C1DD7A8A-7830-9140-A595-2E3EA825D400}"/>
              </a:ext>
            </a:extLst>
          </p:cNvPr>
          <p:cNvSpPr/>
          <p:nvPr/>
        </p:nvSpPr>
        <p:spPr>
          <a:xfrm>
            <a:off x="0" y="3026980"/>
            <a:ext cx="12192000" cy="1042416"/>
          </a:xfrm>
          <a:prstGeom prst="bevel">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ysClr val="windowText" lastClr="000000"/>
                </a:solidFill>
              </a:rPr>
              <a:t>With the help of OCR we are going to find image based cyberbullying and also the impact on individual basis. </a:t>
            </a:r>
            <a:endParaRPr lang="en-US" dirty="0">
              <a:solidFill>
                <a:sysClr val="windowText" lastClr="000000"/>
              </a:solidFill>
            </a:endParaRPr>
          </a:p>
        </p:txBody>
      </p:sp>
      <p:sp>
        <p:nvSpPr>
          <p:cNvPr id="22" name="Bevel 21">
            <a:extLst>
              <a:ext uri="{FF2B5EF4-FFF2-40B4-BE49-F238E27FC236}">
                <a16:creationId xmlns:a16="http://schemas.microsoft.com/office/drawing/2014/main" id="{C3F4B1E2-D370-8E4D-929F-A1BB79E4277A}"/>
              </a:ext>
            </a:extLst>
          </p:cNvPr>
          <p:cNvSpPr/>
          <p:nvPr/>
        </p:nvSpPr>
        <p:spPr>
          <a:xfrm>
            <a:off x="0" y="5183492"/>
            <a:ext cx="12191999" cy="1042416"/>
          </a:xfrm>
          <a:prstGeom prst="bevel">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ysClr val="windowText" lastClr="000000"/>
                </a:solidFill>
              </a:rPr>
              <a:t>Machine learning and natural language processing techniques we use to identify the characteristics of a cyberbullying exchange and automatically detect cyberbullying by matching textual data to the identified traits. </a:t>
            </a:r>
            <a:endParaRPr lang="en-US" dirty="0">
              <a:solidFill>
                <a:sysClr val="windowText" lastClr="000000"/>
              </a:solidFill>
            </a:endParaRPr>
          </a:p>
        </p:txBody>
      </p:sp>
      <p:sp>
        <p:nvSpPr>
          <p:cNvPr id="2" name="TextBox 1">
            <a:extLst>
              <a:ext uri="{FF2B5EF4-FFF2-40B4-BE49-F238E27FC236}">
                <a16:creationId xmlns:a16="http://schemas.microsoft.com/office/drawing/2014/main" id="{6B1E33FE-7DF0-4947-BE88-772D3A33BE7A}"/>
              </a:ext>
            </a:extLst>
          </p:cNvPr>
          <p:cNvSpPr txBox="1"/>
          <p:nvPr/>
        </p:nvSpPr>
        <p:spPr>
          <a:xfrm>
            <a:off x="44034" y="17157"/>
            <a:ext cx="8049255" cy="369332"/>
          </a:xfrm>
          <a:prstGeom prst="rect">
            <a:avLst/>
          </a:prstGeom>
          <a:noFill/>
        </p:spPr>
        <p:txBody>
          <a:bodyPr wrap="none" rtlCol="0">
            <a:spAutoFit/>
          </a:bodyPr>
          <a:lstStyle/>
          <a:p>
            <a:r>
              <a:rPr lang="en-US" b="1" dirty="0"/>
              <a:t>Synopsis and through synopsis what all we are going to do in my project</a:t>
            </a:r>
          </a:p>
        </p:txBody>
      </p:sp>
    </p:spTree>
    <p:extLst>
      <p:ext uri="{BB962C8B-B14F-4D97-AF65-F5344CB8AC3E}">
        <p14:creationId xmlns:p14="http://schemas.microsoft.com/office/powerpoint/2010/main" val="2378376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aphicFrame>
        <p:nvGraphicFramePr>
          <p:cNvPr id="9" name="Diagram 8">
            <a:extLst>
              <a:ext uri="{FF2B5EF4-FFF2-40B4-BE49-F238E27FC236}">
                <a16:creationId xmlns:a16="http://schemas.microsoft.com/office/drawing/2014/main" id="{6C330E72-F6BF-B844-92B4-9C8BE36F81DB}"/>
              </a:ext>
            </a:extLst>
          </p:cNvPr>
          <p:cNvGraphicFramePr/>
          <p:nvPr>
            <p:extLst>
              <p:ext uri="{D42A27DB-BD31-4B8C-83A1-F6EECF244321}">
                <p14:modId xmlns:p14="http://schemas.microsoft.com/office/powerpoint/2010/main" val="4182332009"/>
              </p:ext>
            </p:extLst>
          </p:nvPr>
        </p:nvGraphicFramePr>
        <p:xfrm>
          <a:off x="252248" y="262760"/>
          <a:ext cx="11508828" cy="63692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Pentagon 10">
            <a:extLst>
              <a:ext uri="{FF2B5EF4-FFF2-40B4-BE49-F238E27FC236}">
                <a16:creationId xmlns:a16="http://schemas.microsoft.com/office/drawing/2014/main" id="{FDCDAED9-AE7D-EB4A-9DD5-4C1F9DA6D80F}"/>
              </a:ext>
            </a:extLst>
          </p:cNvPr>
          <p:cNvSpPr/>
          <p:nvPr/>
        </p:nvSpPr>
        <p:spPr>
          <a:xfrm>
            <a:off x="378372" y="2585545"/>
            <a:ext cx="3731173" cy="1261241"/>
          </a:xfrm>
          <a:prstGeom prst="homePlate">
            <a:avLst/>
          </a:prstGeom>
          <a:solidFill>
            <a:schemeClr val="tx2">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IN" dirty="0"/>
              <a:t> Categorise all the approaches into 4 main classes </a:t>
            </a:r>
            <a:endParaRPr lang="en-US" dirty="0"/>
          </a:p>
        </p:txBody>
      </p:sp>
    </p:spTree>
    <p:extLst>
      <p:ext uri="{BB962C8B-B14F-4D97-AF65-F5344CB8AC3E}">
        <p14:creationId xmlns:p14="http://schemas.microsoft.com/office/powerpoint/2010/main" val="1881260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Diagram 21">
            <a:extLst>
              <a:ext uri="{FF2B5EF4-FFF2-40B4-BE49-F238E27FC236}">
                <a16:creationId xmlns:a16="http://schemas.microsoft.com/office/drawing/2014/main" id="{6E4BF120-BF59-AA40-8559-C6C857A0E682}"/>
              </a:ext>
            </a:extLst>
          </p:cNvPr>
          <p:cNvGraphicFramePr/>
          <p:nvPr>
            <p:extLst>
              <p:ext uri="{D42A27DB-BD31-4B8C-83A1-F6EECF244321}">
                <p14:modId xmlns:p14="http://schemas.microsoft.com/office/powerpoint/2010/main" val="1311678783"/>
              </p:ext>
            </p:extLst>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94161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10">
            <a:extLst>
              <a:ext uri="{FF2B5EF4-FFF2-40B4-BE49-F238E27FC236}">
                <a16:creationId xmlns:a16="http://schemas.microsoft.com/office/drawing/2014/main" id="{CC4B0EEF-913F-A140-8414-6190A5F06708}"/>
              </a:ext>
            </a:extLst>
          </p:cNvPr>
          <p:cNvGraphicFramePr>
            <a:graphicFrameLocks noGrp="1"/>
          </p:cNvGraphicFramePr>
          <p:nvPr>
            <p:extLst>
              <p:ext uri="{D42A27DB-BD31-4B8C-83A1-F6EECF244321}">
                <p14:modId xmlns:p14="http://schemas.microsoft.com/office/powerpoint/2010/main" val="470618422"/>
              </p:ext>
            </p:extLst>
          </p:nvPr>
        </p:nvGraphicFramePr>
        <p:xfrm>
          <a:off x="336332" y="651630"/>
          <a:ext cx="11540355" cy="5423545"/>
        </p:xfrm>
        <a:graphic>
          <a:graphicData uri="http://schemas.openxmlformats.org/drawingml/2006/table">
            <a:tbl>
              <a:tblPr firstRow="1" firstCol="1" bandRow="1">
                <a:tableStyleId>{5C22544A-7EE6-4342-B048-85BDC9FD1C3A}</a:tableStyleId>
              </a:tblPr>
              <a:tblGrid>
                <a:gridCol w="2125237">
                  <a:extLst>
                    <a:ext uri="{9D8B030D-6E8A-4147-A177-3AD203B41FA5}">
                      <a16:colId xmlns:a16="http://schemas.microsoft.com/office/drawing/2014/main" val="2434339168"/>
                    </a:ext>
                  </a:extLst>
                </a:gridCol>
                <a:gridCol w="2101668">
                  <a:extLst>
                    <a:ext uri="{9D8B030D-6E8A-4147-A177-3AD203B41FA5}">
                      <a16:colId xmlns:a16="http://schemas.microsoft.com/office/drawing/2014/main" val="4018762022"/>
                    </a:ext>
                  </a:extLst>
                </a:gridCol>
                <a:gridCol w="2138193">
                  <a:extLst>
                    <a:ext uri="{9D8B030D-6E8A-4147-A177-3AD203B41FA5}">
                      <a16:colId xmlns:a16="http://schemas.microsoft.com/office/drawing/2014/main" val="3732442054"/>
                    </a:ext>
                  </a:extLst>
                </a:gridCol>
                <a:gridCol w="2173535">
                  <a:extLst>
                    <a:ext uri="{9D8B030D-6E8A-4147-A177-3AD203B41FA5}">
                      <a16:colId xmlns:a16="http://schemas.microsoft.com/office/drawing/2014/main" val="2999907128"/>
                    </a:ext>
                  </a:extLst>
                </a:gridCol>
                <a:gridCol w="1500861">
                  <a:extLst>
                    <a:ext uri="{9D8B030D-6E8A-4147-A177-3AD203B41FA5}">
                      <a16:colId xmlns:a16="http://schemas.microsoft.com/office/drawing/2014/main" val="663431823"/>
                    </a:ext>
                  </a:extLst>
                </a:gridCol>
                <a:gridCol w="1500861">
                  <a:extLst>
                    <a:ext uri="{9D8B030D-6E8A-4147-A177-3AD203B41FA5}">
                      <a16:colId xmlns:a16="http://schemas.microsoft.com/office/drawing/2014/main" val="825735294"/>
                    </a:ext>
                  </a:extLst>
                </a:gridCol>
              </a:tblGrid>
              <a:tr h="543061">
                <a:tc>
                  <a:txBody>
                    <a:bodyPr/>
                    <a:lstStyle/>
                    <a:p>
                      <a:pPr marL="457200" algn="l">
                        <a:lnSpc>
                          <a:spcPct val="107000"/>
                        </a:lnSpc>
                      </a:pPr>
                      <a:r>
                        <a:rPr lang="en-IN" sz="1200" b="1" dirty="0">
                          <a:solidFill>
                            <a:schemeClr val="tx1"/>
                          </a:solidFill>
                          <a:effectLst/>
                        </a:rPr>
                        <a:t>TITLE</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marL="457200" algn="l">
                        <a:lnSpc>
                          <a:spcPct val="107000"/>
                        </a:lnSpc>
                      </a:pPr>
                      <a:r>
                        <a:rPr lang="en-IN" sz="1200" b="1">
                          <a:solidFill>
                            <a:schemeClr val="tx1"/>
                          </a:solidFill>
                          <a:effectLst/>
                        </a:rPr>
                        <a:t>AUTHOR</a:t>
                      </a:r>
                      <a:endParaRPr lang="en-IN" sz="12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marL="457200" algn="l">
                        <a:lnSpc>
                          <a:spcPct val="107000"/>
                        </a:lnSpc>
                      </a:pPr>
                      <a:r>
                        <a:rPr lang="en-IN" sz="1200" b="1" dirty="0">
                          <a:solidFill>
                            <a:schemeClr val="tx1"/>
                          </a:solidFill>
                          <a:effectLst/>
                        </a:rPr>
                        <a:t>PROBLEM</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marL="457200" algn="l">
                        <a:lnSpc>
                          <a:spcPct val="107000"/>
                        </a:lnSpc>
                      </a:pPr>
                      <a:r>
                        <a:rPr lang="en-IN" sz="1200" b="1" dirty="0">
                          <a:solidFill>
                            <a:schemeClr val="tx1"/>
                          </a:solidFill>
                          <a:effectLst/>
                        </a:rPr>
                        <a:t>SOLUTION</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marL="457200" algn="l">
                        <a:lnSpc>
                          <a:spcPct val="107000"/>
                        </a:lnSpc>
                        <a:spcAft>
                          <a:spcPts val="800"/>
                        </a:spcAft>
                      </a:pPr>
                      <a:r>
                        <a:rPr lang="en-IN" sz="1200" b="1" dirty="0">
                          <a:solidFill>
                            <a:schemeClr val="tx1"/>
                          </a:solidFill>
                          <a:effectLst/>
                        </a:rPr>
                        <a:t>ADVANTAGE</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marL="457200" algn="l">
                        <a:lnSpc>
                          <a:spcPct val="107000"/>
                        </a:lnSpc>
                        <a:spcAft>
                          <a:spcPts val="800"/>
                        </a:spcAft>
                      </a:pP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extLst>
                  <a:ext uri="{0D108BD9-81ED-4DB2-BD59-A6C34878D82A}">
                    <a16:rowId xmlns:a16="http://schemas.microsoft.com/office/drawing/2014/main" val="2827895299"/>
                  </a:ext>
                </a:extLst>
              </a:tr>
              <a:tr h="1497634">
                <a:tc>
                  <a:txBody>
                    <a:bodyPr/>
                    <a:lstStyle/>
                    <a:p>
                      <a:pPr algn="l">
                        <a:lnSpc>
                          <a:spcPct val="107000"/>
                        </a:lnSpc>
                        <a:spcAft>
                          <a:spcPts val="800"/>
                        </a:spcAft>
                      </a:pPr>
                      <a:r>
                        <a:rPr lang="en-US" sz="1200" b="1" kern="100" dirty="0">
                          <a:solidFill>
                            <a:schemeClr val="tx1"/>
                          </a:solidFill>
                          <a:effectLst/>
                        </a:rPr>
                        <a:t>Automatic detection of cyberbullying in social media text</a:t>
                      </a:r>
                      <a:endParaRPr lang="en-IN" sz="1200" b="1" kern="100" dirty="0">
                        <a:solidFill>
                          <a:schemeClr val="tx1"/>
                        </a:solidFill>
                        <a:effectLst/>
                      </a:endParaRPr>
                    </a:p>
                    <a:p>
                      <a:pPr marL="457200" algn="l">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gn="l">
                        <a:lnSpc>
                          <a:spcPct val="107000"/>
                        </a:lnSpc>
                        <a:spcAft>
                          <a:spcPts val="800"/>
                        </a:spcAft>
                      </a:pPr>
                      <a:r>
                        <a:rPr lang="en-US" sz="1200" b="1" kern="100">
                          <a:solidFill>
                            <a:schemeClr val="tx1"/>
                          </a:solidFill>
                          <a:effectLst/>
                        </a:rPr>
                        <a:t>Cynthia Van Hee,Gilles Jacobs,Chris Emmery,Bart Desmet</a:t>
                      </a:r>
                      <a:endParaRPr lang="en-IN" sz="1200" b="1" kern="100">
                        <a:solidFill>
                          <a:schemeClr val="tx1"/>
                        </a:solidFill>
                        <a:effectLst/>
                      </a:endParaRPr>
                    </a:p>
                    <a:p>
                      <a:pPr marL="457200" algn="l">
                        <a:lnSpc>
                          <a:spcPct val="107000"/>
                        </a:lnSpc>
                        <a:spcAft>
                          <a:spcPts val="800"/>
                        </a:spcAft>
                      </a:pPr>
                      <a:r>
                        <a:rPr lang="en-IN" sz="1200" b="1">
                          <a:solidFill>
                            <a:schemeClr val="tx1"/>
                          </a:solidFill>
                          <a:effectLst/>
                        </a:rPr>
                        <a:t> </a:t>
                      </a:r>
                      <a:endParaRPr lang="en-IN" sz="12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gn="l">
                        <a:lnSpc>
                          <a:spcPct val="107000"/>
                        </a:lnSpc>
                        <a:spcAft>
                          <a:spcPts val="800"/>
                        </a:spcAft>
                      </a:pPr>
                      <a:r>
                        <a:rPr lang="en-US" sz="1200" b="1" kern="100" dirty="0">
                          <a:solidFill>
                            <a:schemeClr val="tx1"/>
                          </a:solidFill>
                          <a:effectLst/>
                        </a:rPr>
                        <a:t>Increased the cyberbullying using Social media sides/apps.</a:t>
                      </a:r>
                      <a:endParaRPr lang="en-IN" sz="1200" b="1" kern="100" dirty="0">
                        <a:solidFill>
                          <a:schemeClr val="tx1"/>
                        </a:solidFill>
                        <a:effectLst/>
                      </a:endParaRPr>
                    </a:p>
                    <a:p>
                      <a:pPr marL="457200" algn="l">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gn="l">
                        <a:lnSpc>
                          <a:spcPct val="107000"/>
                        </a:lnSpc>
                        <a:spcAft>
                          <a:spcPts val="800"/>
                        </a:spcAft>
                      </a:pPr>
                      <a:r>
                        <a:rPr lang="en-US" sz="1200" b="1" kern="100" dirty="0">
                          <a:solidFill>
                            <a:schemeClr val="tx1"/>
                          </a:solidFill>
                          <a:effectLst/>
                        </a:rPr>
                        <a:t>The focus of this paper is on automatic cyberbullying detection in social media text by modelling posts written by bullies, victims, and bystanders of online bullying. In this paper support vector machine is used to exploiting a rich feature set and investigate which information sources contribute the most for the task.</a:t>
                      </a:r>
                      <a:endParaRPr lang="en-IN" sz="1200" b="1" kern="100" dirty="0">
                        <a:solidFill>
                          <a:schemeClr val="tx1"/>
                        </a:solidFill>
                        <a:effectLst/>
                      </a:endParaRPr>
                    </a:p>
                    <a:p>
                      <a:pPr marL="457200" algn="l">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gn="l">
                        <a:lnSpc>
                          <a:spcPct val="107000"/>
                        </a:lnSpc>
                        <a:spcAft>
                          <a:spcPts val="800"/>
                        </a:spcAft>
                      </a:pPr>
                      <a:r>
                        <a:rPr lang="en-US" sz="1200" b="1" kern="100" dirty="0">
                          <a:solidFill>
                            <a:schemeClr val="tx1"/>
                          </a:solidFill>
                          <a:effectLst/>
                        </a:rPr>
                        <a:t>In this paper investigate the automatic detection of cyberbullying-related posts on social media. Given the information overload on the web, manual monitoring for cyberbullying has become unfeasible. </a:t>
                      </a:r>
                      <a:endParaRPr lang="en-IN" sz="1200" b="1" kern="1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1607" marR="11607" marT="0" marB="0"/>
                </a:tc>
                <a:tc>
                  <a:txBody>
                    <a:bodyPr/>
                    <a:lstStyle/>
                    <a:p>
                      <a:pPr algn="l">
                        <a:lnSpc>
                          <a:spcPct val="107000"/>
                        </a:lnSpc>
                        <a:spcAft>
                          <a:spcPts val="800"/>
                        </a:spcAft>
                      </a:pPr>
                      <a:r>
                        <a:rPr lang="en-US" sz="1200" b="1" kern="100" dirty="0">
                          <a:solidFill>
                            <a:schemeClr val="tx1"/>
                          </a:solidFill>
                          <a:effectLst/>
                        </a:rPr>
                        <a:t>Automatic detection of signals of cyberbullying would enhance moderation and would not allow to respond quickly when necessary.</a:t>
                      </a:r>
                      <a:endParaRPr lang="en-IN" sz="1200" b="1" kern="1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1607" marR="11607" marT="0" marB="0"/>
                </a:tc>
                <a:extLst>
                  <a:ext uri="{0D108BD9-81ED-4DB2-BD59-A6C34878D82A}">
                    <a16:rowId xmlns:a16="http://schemas.microsoft.com/office/drawing/2014/main" val="2702667078"/>
                  </a:ext>
                </a:extLst>
              </a:tr>
              <a:tr h="941494">
                <a:tc>
                  <a:txBody>
                    <a:bodyPr/>
                    <a:lstStyle/>
                    <a:p>
                      <a:pPr algn="l">
                        <a:lnSpc>
                          <a:spcPct val="107000"/>
                        </a:lnSpc>
                        <a:spcAft>
                          <a:spcPts val="800"/>
                        </a:spcAft>
                      </a:pPr>
                      <a:r>
                        <a:rPr lang="en-US" sz="1200" b="1" kern="100" dirty="0">
                          <a:solidFill>
                            <a:schemeClr val="tx1"/>
                          </a:solidFill>
                          <a:effectLst/>
                        </a:rPr>
                        <a:t>Cyberbullying Detection System on Twitter</a:t>
                      </a:r>
                      <a:endParaRPr lang="en-IN" sz="1200" b="1" kern="100" dirty="0">
                        <a:solidFill>
                          <a:schemeClr val="tx1"/>
                        </a:solidFill>
                        <a:effectLst/>
                      </a:endParaRPr>
                    </a:p>
                    <a:p>
                      <a:pPr marL="457200" algn="l">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gn="l">
                        <a:lnSpc>
                          <a:spcPct val="107000"/>
                        </a:lnSpc>
                        <a:spcAft>
                          <a:spcPts val="800"/>
                        </a:spcAft>
                      </a:pPr>
                      <a:r>
                        <a:rPr lang="en-US" sz="1200" b="1" kern="100">
                          <a:solidFill>
                            <a:schemeClr val="tx1"/>
                          </a:solidFill>
                          <a:effectLst/>
                        </a:rPr>
                        <a:t>Liew Choong Hon, Kasturi Dewi Varathan</a:t>
                      </a:r>
                      <a:endParaRPr lang="en-IN" sz="1200" b="1" kern="100">
                        <a:solidFill>
                          <a:schemeClr val="tx1"/>
                        </a:solidFill>
                        <a:effectLst/>
                      </a:endParaRPr>
                    </a:p>
                    <a:p>
                      <a:pPr marL="457200" algn="l">
                        <a:lnSpc>
                          <a:spcPct val="107000"/>
                        </a:lnSpc>
                        <a:spcAft>
                          <a:spcPts val="800"/>
                        </a:spcAft>
                      </a:pPr>
                      <a:r>
                        <a:rPr lang="en-IN" sz="1200" b="1">
                          <a:solidFill>
                            <a:schemeClr val="tx1"/>
                          </a:solidFill>
                          <a:effectLst/>
                        </a:rPr>
                        <a:t> </a:t>
                      </a:r>
                      <a:endParaRPr lang="en-IN" sz="12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gn="l">
                        <a:lnSpc>
                          <a:spcPct val="107000"/>
                        </a:lnSpc>
                        <a:spcAft>
                          <a:spcPts val="800"/>
                        </a:spcAft>
                      </a:pPr>
                      <a:r>
                        <a:rPr lang="en-US" sz="1200" b="1" kern="100">
                          <a:solidFill>
                            <a:schemeClr val="tx1"/>
                          </a:solidFill>
                          <a:effectLst/>
                        </a:rPr>
                        <a:t>Increased cyberbullying attacks on the social network services. To prevent these activities proposed an system.</a:t>
                      </a:r>
                      <a:endParaRPr lang="en-IN" sz="1200" b="1" kern="100">
                        <a:solidFill>
                          <a:schemeClr val="tx1"/>
                        </a:solidFill>
                        <a:effectLst/>
                      </a:endParaRPr>
                    </a:p>
                    <a:p>
                      <a:pPr marL="457200" algn="l">
                        <a:lnSpc>
                          <a:spcPct val="107000"/>
                        </a:lnSpc>
                        <a:spcAft>
                          <a:spcPts val="800"/>
                        </a:spcAft>
                      </a:pPr>
                      <a:r>
                        <a:rPr lang="en-IN" sz="1200" b="1">
                          <a:solidFill>
                            <a:schemeClr val="tx1"/>
                          </a:solidFill>
                          <a:effectLst/>
                        </a:rPr>
                        <a:t> </a:t>
                      </a:r>
                      <a:endParaRPr lang="en-IN" sz="12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gn="l">
                        <a:lnSpc>
                          <a:spcPct val="107000"/>
                        </a:lnSpc>
                        <a:spcAft>
                          <a:spcPts val="800"/>
                        </a:spcAft>
                      </a:pPr>
                      <a:r>
                        <a:rPr lang="en-US" sz="1200" b="1" kern="100" dirty="0">
                          <a:solidFill>
                            <a:schemeClr val="tx1"/>
                          </a:solidFill>
                          <a:effectLst/>
                        </a:rPr>
                        <a:t>The users can identify the cyberbullying related tweets based on the keywords and populate it in a news feed form. By doing this, it allows users to determine the identities of the cyberbullies and the victims from the cyberbullying tweets</a:t>
                      </a:r>
                      <a:endParaRPr lang="en-IN" sz="1200" b="1" kern="100" dirty="0">
                        <a:solidFill>
                          <a:schemeClr val="tx1"/>
                        </a:solidFill>
                        <a:effectLst/>
                      </a:endParaRPr>
                    </a:p>
                    <a:p>
                      <a:pPr marL="457200" algn="l">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gn="l">
                        <a:lnSpc>
                          <a:spcPct val="107000"/>
                        </a:lnSpc>
                        <a:spcAft>
                          <a:spcPts val="800"/>
                        </a:spcAft>
                      </a:pPr>
                      <a:r>
                        <a:rPr lang="en-US" sz="1200" b="1" kern="100" dirty="0">
                          <a:solidFill>
                            <a:schemeClr val="tx1"/>
                          </a:solidFill>
                          <a:effectLst/>
                        </a:rPr>
                        <a:t>With the advent of this cyberbullying detection and solution system in Twitter, it will help the authorities to monitor, regulate or at least decrease the harassing incidents in cyberspace</a:t>
                      </a:r>
                      <a:endParaRPr lang="en-IN" sz="1200" b="1" kern="100" dirty="0">
                        <a:solidFill>
                          <a:schemeClr val="tx1"/>
                        </a:solidFill>
                        <a:effectLst/>
                      </a:endParaRPr>
                    </a:p>
                    <a:p>
                      <a:pPr marL="457200" algn="l">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marL="457200" lvl="0" algn="l">
                        <a:lnSpc>
                          <a:spcPct val="107000"/>
                        </a:lnSpc>
                        <a:spcAft>
                          <a:spcPts val="800"/>
                        </a:spcAft>
                      </a:pP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extLst>
                  <a:ext uri="{0D108BD9-81ED-4DB2-BD59-A6C34878D82A}">
                    <a16:rowId xmlns:a16="http://schemas.microsoft.com/office/drawing/2014/main" val="1653365556"/>
                  </a:ext>
                </a:extLst>
              </a:tr>
            </a:tbl>
          </a:graphicData>
        </a:graphic>
      </p:graphicFrame>
      <p:sp>
        <p:nvSpPr>
          <p:cNvPr id="12" name="Pentagon 11">
            <a:extLst>
              <a:ext uri="{FF2B5EF4-FFF2-40B4-BE49-F238E27FC236}">
                <a16:creationId xmlns:a16="http://schemas.microsoft.com/office/drawing/2014/main" id="{CD06C2A5-9AA0-5644-974F-AC57EE4B429E}"/>
              </a:ext>
            </a:extLst>
          </p:cNvPr>
          <p:cNvSpPr/>
          <p:nvPr/>
        </p:nvSpPr>
        <p:spPr>
          <a:xfrm>
            <a:off x="346844" y="94595"/>
            <a:ext cx="2606566" cy="484632"/>
          </a:xfrm>
          <a:prstGeom prst="homePlat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0"/>
            <a:r>
              <a:rPr lang="en-IN" b="1" dirty="0"/>
              <a:t>LITERATURE SURVEY</a:t>
            </a:r>
            <a:endParaRPr lang="en-IN" dirty="0"/>
          </a:p>
        </p:txBody>
      </p:sp>
      <p:sp>
        <p:nvSpPr>
          <p:cNvPr id="2" name="TextBox 1">
            <a:extLst>
              <a:ext uri="{FF2B5EF4-FFF2-40B4-BE49-F238E27FC236}">
                <a16:creationId xmlns:a16="http://schemas.microsoft.com/office/drawing/2014/main" id="{03DC67C4-4B7B-D74F-9C4D-4BF2623C7575}"/>
              </a:ext>
            </a:extLst>
          </p:cNvPr>
          <p:cNvSpPr txBox="1"/>
          <p:nvPr/>
        </p:nvSpPr>
        <p:spPr>
          <a:xfrm>
            <a:off x="10373712" y="3804744"/>
            <a:ext cx="1481956" cy="1754326"/>
          </a:xfrm>
          <a:prstGeom prst="rect">
            <a:avLst/>
          </a:prstGeom>
          <a:noFill/>
        </p:spPr>
        <p:txBody>
          <a:bodyPr wrap="square" rtlCol="0">
            <a:spAutoFit/>
          </a:bodyPr>
          <a:lstStyle/>
          <a:p>
            <a:r>
              <a:rPr lang="en-IN" sz="1200" b="1" dirty="0"/>
              <a:t>Through the techniques used in this paper there is least decrease the harassing incidents in cyberspace.</a:t>
            </a:r>
            <a:endParaRPr lang="en-IN" sz="1200" b="1" dirty="0">
              <a:ea typeface="Calibri" panose="020F0502020204030204" pitchFamily="34" charset="0"/>
              <a:cs typeface="Times New Roman" panose="02020603050405020304" pitchFamily="18" charset="0"/>
            </a:endParaRPr>
          </a:p>
          <a:p>
            <a:endParaRPr lang="en-US" sz="1200" dirty="0"/>
          </a:p>
        </p:txBody>
      </p:sp>
      <p:sp>
        <p:nvSpPr>
          <p:cNvPr id="3" name="TextBox 2">
            <a:extLst>
              <a:ext uri="{FF2B5EF4-FFF2-40B4-BE49-F238E27FC236}">
                <a16:creationId xmlns:a16="http://schemas.microsoft.com/office/drawing/2014/main" id="{214F0DD2-EDB1-E145-AFB8-578140EBA091}"/>
              </a:ext>
            </a:extLst>
          </p:cNvPr>
          <p:cNvSpPr txBox="1"/>
          <p:nvPr/>
        </p:nvSpPr>
        <p:spPr>
          <a:xfrm>
            <a:off x="10373712" y="588557"/>
            <a:ext cx="1358705" cy="276999"/>
          </a:xfrm>
          <a:prstGeom prst="rect">
            <a:avLst/>
          </a:prstGeom>
          <a:noFill/>
        </p:spPr>
        <p:txBody>
          <a:bodyPr wrap="none" rtlCol="0">
            <a:spAutoFit/>
          </a:bodyPr>
          <a:lstStyle/>
          <a:p>
            <a:r>
              <a:rPr lang="en-US" sz="1200" b="1" dirty="0"/>
              <a:t>DISADVANTAGE</a:t>
            </a:r>
          </a:p>
        </p:txBody>
      </p:sp>
    </p:spTree>
    <p:extLst>
      <p:ext uri="{BB962C8B-B14F-4D97-AF65-F5344CB8AC3E}">
        <p14:creationId xmlns:p14="http://schemas.microsoft.com/office/powerpoint/2010/main" val="1646138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0E2323F8-24A2-004C-BC23-1CC3222736EC}"/>
              </a:ext>
            </a:extLst>
          </p:cNvPr>
          <p:cNvGraphicFramePr>
            <a:graphicFrameLocks noGrp="1"/>
          </p:cNvGraphicFramePr>
          <p:nvPr>
            <p:extLst>
              <p:ext uri="{D42A27DB-BD31-4B8C-83A1-F6EECF244321}">
                <p14:modId xmlns:p14="http://schemas.microsoft.com/office/powerpoint/2010/main" val="1191521179"/>
              </p:ext>
            </p:extLst>
          </p:nvPr>
        </p:nvGraphicFramePr>
        <p:xfrm>
          <a:off x="323195" y="112446"/>
          <a:ext cx="11540359" cy="6619940"/>
        </p:xfrm>
        <a:graphic>
          <a:graphicData uri="http://schemas.openxmlformats.org/drawingml/2006/table">
            <a:tbl>
              <a:tblPr firstRow="1" firstCol="1" bandRow="1">
                <a:tableStyleId>{5C22544A-7EE6-4342-B048-85BDC9FD1C3A}</a:tableStyleId>
              </a:tblPr>
              <a:tblGrid>
                <a:gridCol w="2125238">
                  <a:extLst>
                    <a:ext uri="{9D8B030D-6E8A-4147-A177-3AD203B41FA5}">
                      <a16:colId xmlns:a16="http://schemas.microsoft.com/office/drawing/2014/main" val="4039405526"/>
                    </a:ext>
                  </a:extLst>
                </a:gridCol>
                <a:gridCol w="2101668">
                  <a:extLst>
                    <a:ext uri="{9D8B030D-6E8A-4147-A177-3AD203B41FA5}">
                      <a16:colId xmlns:a16="http://schemas.microsoft.com/office/drawing/2014/main" val="4176351784"/>
                    </a:ext>
                  </a:extLst>
                </a:gridCol>
                <a:gridCol w="2138194">
                  <a:extLst>
                    <a:ext uri="{9D8B030D-6E8A-4147-A177-3AD203B41FA5}">
                      <a16:colId xmlns:a16="http://schemas.microsoft.com/office/drawing/2014/main" val="697451235"/>
                    </a:ext>
                  </a:extLst>
                </a:gridCol>
                <a:gridCol w="2173535">
                  <a:extLst>
                    <a:ext uri="{9D8B030D-6E8A-4147-A177-3AD203B41FA5}">
                      <a16:colId xmlns:a16="http://schemas.microsoft.com/office/drawing/2014/main" val="321462031"/>
                    </a:ext>
                  </a:extLst>
                </a:gridCol>
                <a:gridCol w="1500862">
                  <a:extLst>
                    <a:ext uri="{9D8B030D-6E8A-4147-A177-3AD203B41FA5}">
                      <a16:colId xmlns:a16="http://schemas.microsoft.com/office/drawing/2014/main" val="1091652904"/>
                    </a:ext>
                  </a:extLst>
                </a:gridCol>
                <a:gridCol w="1500862">
                  <a:extLst>
                    <a:ext uri="{9D8B030D-6E8A-4147-A177-3AD203B41FA5}">
                      <a16:colId xmlns:a16="http://schemas.microsoft.com/office/drawing/2014/main" val="3312099409"/>
                    </a:ext>
                  </a:extLst>
                </a:gridCol>
              </a:tblGrid>
              <a:tr h="816536">
                <a:tc>
                  <a:txBody>
                    <a:bodyPr/>
                    <a:lstStyle/>
                    <a:p>
                      <a:pPr>
                        <a:lnSpc>
                          <a:spcPct val="107000"/>
                        </a:lnSpc>
                        <a:spcAft>
                          <a:spcPts val="800"/>
                        </a:spcAft>
                      </a:pPr>
                      <a:r>
                        <a:rPr lang="en-US" sz="1200" b="1" kern="100" dirty="0">
                          <a:solidFill>
                            <a:schemeClr val="tx1"/>
                          </a:solidFill>
                          <a:effectLst/>
                        </a:rPr>
                        <a:t>Methods for detection of cyberbullying: A survey</a:t>
                      </a:r>
                      <a:endParaRPr lang="en-IN" sz="1200" b="1" kern="100" dirty="0">
                        <a:solidFill>
                          <a:schemeClr val="tx1"/>
                        </a:solidFill>
                        <a:effectLst/>
                      </a:endParaRPr>
                    </a:p>
                    <a:p>
                      <a:pPr marL="457200" algn="just">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dirty="0">
                          <a:solidFill>
                            <a:schemeClr val="tx1"/>
                          </a:solidFill>
                          <a:effectLst/>
                        </a:rPr>
                        <a:t>Rekha </a:t>
                      </a:r>
                      <a:r>
                        <a:rPr lang="en-US" sz="1200" b="1" kern="100" dirty="0" err="1">
                          <a:solidFill>
                            <a:schemeClr val="tx1"/>
                          </a:solidFill>
                          <a:effectLst/>
                        </a:rPr>
                        <a:t>Sugandhi</a:t>
                      </a:r>
                      <a:r>
                        <a:rPr lang="en-US" sz="1200" b="1" kern="100" dirty="0">
                          <a:solidFill>
                            <a:schemeClr val="tx1"/>
                          </a:solidFill>
                          <a:effectLst/>
                        </a:rPr>
                        <a:t>, Anurag </a:t>
                      </a:r>
                      <a:r>
                        <a:rPr lang="en-US" sz="1200" b="1" kern="100" dirty="0" err="1">
                          <a:solidFill>
                            <a:schemeClr val="tx1"/>
                          </a:solidFill>
                          <a:effectLst/>
                        </a:rPr>
                        <a:t>Pande</a:t>
                      </a:r>
                      <a:r>
                        <a:rPr lang="en-US" sz="1200" b="1" kern="100" dirty="0">
                          <a:solidFill>
                            <a:schemeClr val="tx1"/>
                          </a:solidFill>
                          <a:effectLst/>
                        </a:rPr>
                        <a:t>, Siddhant Chawla, Abhishek Agrawal, </a:t>
                      </a:r>
                      <a:r>
                        <a:rPr lang="en-US" sz="1200" b="1" kern="100" dirty="0" err="1">
                          <a:solidFill>
                            <a:schemeClr val="tx1"/>
                          </a:solidFill>
                          <a:effectLst/>
                        </a:rPr>
                        <a:t>Husen</a:t>
                      </a:r>
                      <a:r>
                        <a:rPr lang="en-US" sz="1200" b="1" kern="100" dirty="0">
                          <a:solidFill>
                            <a:schemeClr val="tx1"/>
                          </a:solidFill>
                          <a:effectLst/>
                        </a:rPr>
                        <a:t> Bhagat</a:t>
                      </a:r>
                      <a:endParaRPr lang="en-IN" sz="1200" b="1" kern="100" dirty="0">
                        <a:solidFill>
                          <a:schemeClr val="tx1"/>
                        </a:solidFill>
                        <a:effectLst/>
                      </a:endParaRPr>
                    </a:p>
                    <a:p>
                      <a:pPr marL="457200" algn="just">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dirty="0">
                          <a:solidFill>
                            <a:schemeClr val="tx1"/>
                          </a:solidFill>
                          <a:effectLst/>
                        </a:rPr>
                        <a:t>Major problem when it comes to cyber bullying is the lack of identifiable parameters which mark any post as a bullying instance.</a:t>
                      </a:r>
                      <a:endParaRPr lang="en-IN" sz="1200" b="1" kern="100" dirty="0">
                        <a:solidFill>
                          <a:schemeClr val="tx1"/>
                        </a:solidFill>
                        <a:effectLst/>
                      </a:endParaRPr>
                    </a:p>
                    <a:p>
                      <a:pPr marL="457200" algn="just">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dirty="0">
                          <a:solidFill>
                            <a:schemeClr val="tx1"/>
                          </a:solidFill>
                          <a:effectLst/>
                        </a:rPr>
                        <a:t>This paper aims to review the different methods and algorithms used for detection in cyber bullying and provide a comparative study amongst them so as to decide which method is the most effective approach and provides the best accuracy.</a:t>
                      </a: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dirty="0">
                          <a:solidFill>
                            <a:schemeClr val="tx1"/>
                          </a:solidFill>
                          <a:effectLst/>
                        </a:rPr>
                        <a:t>In this paper realize support vector machines have given the best result.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marL="457200" algn="just">
                        <a:lnSpc>
                          <a:spcPct val="107000"/>
                        </a:lnSpc>
                        <a:spcAft>
                          <a:spcPts val="800"/>
                        </a:spcAft>
                      </a:pP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extLst>
                  <a:ext uri="{0D108BD9-81ED-4DB2-BD59-A6C34878D82A}">
                    <a16:rowId xmlns:a16="http://schemas.microsoft.com/office/drawing/2014/main" val="4018665435"/>
                  </a:ext>
                </a:extLst>
              </a:tr>
              <a:tr h="1316367">
                <a:tc>
                  <a:txBody>
                    <a:bodyPr/>
                    <a:lstStyle/>
                    <a:p>
                      <a:pPr>
                        <a:lnSpc>
                          <a:spcPct val="107000"/>
                        </a:lnSpc>
                        <a:spcAft>
                          <a:spcPts val="800"/>
                        </a:spcAft>
                      </a:pPr>
                      <a:r>
                        <a:rPr lang="en-US" sz="1200" b="1" kern="100" dirty="0">
                          <a:solidFill>
                            <a:schemeClr val="tx1"/>
                          </a:solidFill>
                          <a:effectLst/>
                        </a:rPr>
                        <a:t>An Effective Approach for Cyberbullying Detection and avoidance</a:t>
                      </a:r>
                      <a:endParaRPr lang="en-IN" sz="1200" b="1" kern="100" dirty="0">
                        <a:solidFill>
                          <a:schemeClr val="tx1"/>
                        </a:solidFill>
                        <a:effectLst/>
                      </a:endParaRPr>
                    </a:p>
                    <a:p>
                      <a:pPr marL="457200" algn="just">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dirty="0" err="1">
                          <a:solidFill>
                            <a:schemeClr val="tx1"/>
                          </a:solidFill>
                          <a:effectLst/>
                        </a:rPr>
                        <a:t>Divyashree</a:t>
                      </a:r>
                      <a:r>
                        <a:rPr lang="en-US" sz="1200" b="1" kern="100" dirty="0">
                          <a:solidFill>
                            <a:schemeClr val="tx1"/>
                          </a:solidFill>
                          <a:effectLst/>
                        </a:rPr>
                        <a:t>, Vinutha H, </a:t>
                      </a:r>
                      <a:r>
                        <a:rPr lang="en-US" sz="1200" b="1" kern="100" dirty="0" err="1">
                          <a:solidFill>
                            <a:schemeClr val="tx1"/>
                          </a:solidFill>
                          <a:effectLst/>
                        </a:rPr>
                        <a:t>Deepashree</a:t>
                      </a:r>
                      <a:r>
                        <a:rPr lang="en-US" sz="1200" b="1" kern="100" dirty="0">
                          <a:solidFill>
                            <a:schemeClr val="tx1"/>
                          </a:solidFill>
                          <a:effectLst/>
                        </a:rPr>
                        <a:t> N S</a:t>
                      </a:r>
                      <a:endParaRPr lang="en-IN" sz="1200" b="1" kern="100" dirty="0">
                        <a:solidFill>
                          <a:schemeClr val="tx1"/>
                        </a:solidFill>
                        <a:effectLst/>
                      </a:endParaRPr>
                    </a:p>
                    <a:p>
                      <a:pPr marL="457200" algn="just">
                        <a:lnSpc>
                          <a:spcPct val="107000"/>
                        </a:lnSpc>
                        <a:spcAft>
                          <a:spcPts val="800"/>
                        </a:spcAft>
                      </a:pP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a:solidFill>
                            <a:schemeClr val="tx1"/>
                          </a:solidFill>
                          <a:effectLst/>
                        </a:rPr>
                        <a:t>The biggest problem regarding cyberbullying is that the age group of the offenders ranges from as young as eight to the legal adult age of eighteen and beyond. Once happen this activity then victims are often left permanently then difficult to find them.</a:t>
                      </a:r>
                      <a:endParaRPr lang="en-IN" sz="1200" b="1" kern="100">
                        <a:solidFill>
                          <a:schemeClr val="tx1"/>
                        </a:solidFill>
                        <a:effectLst/>
                      </a:endParaRPr>
                    </a:p>
                    <a:p>
                      <a:pPr marL="457200" algn="just">
                        <a:lnSpc>
                          <a:spcPct val="107000"/>
                        </a:lnSpc>
                        <a:spcAft>
                          <a:spcPts val="800"/>
                        </a:spcAft>
                      </a:pPr>
                      <a:r>
                        <a:rPr lang="en-IN" sz="1200" b="1">
                          <a:solidFill>
                            <a:schemeClr val="tx1"/>
                          </a:solidFill>
                          <a:effectLst/>
                        </a:rPr>
                        <a:t> </a:t>
                      </a:r>
                      <a:endParaRPr lang="en-IN" sz="12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dirty="0">
                          <a:solidFill>
                            <a:schemeClr val="tx1"/>
                          </a:solidFill>
                          <a:effectLst/>
                        </a:rPr>
                        <a:t>In this paper focused on the issues of robust system and objectives are 1) Automatic detection and avoidance of cyberbully attack in internet. 2) Effective age authentication for website browsing and categorizing the links based on age. 3) Effective website filtering in search results based on ranking. 4) Enhanced searching procedure promisingly reduces the effort of user in searching indented websites.</a:t>
                      </a:r>
                      <a:r>
                        <a:rPr lang="en-IN" sz="1200" b="1" dirty="0">
                          <a:solidFill>
                            <a:schemeClr val="tx1"/>
                          </a:solidFill>
                          <a:effectLst/>
                        </a:rPr>
                        <a: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dirty="0">
                          <a:solidFill>
                            <a:schemeClr val="tx1"/>
                          </a:solidFill>
                          <a:effectLst/>
                        </a:rPr>
                        <a:t>Represented a novel method on the current scenario of cyber-bullying and various methods available for the detection and prevention of cyber harassment. </a:t>
                      </a: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tc>
                  <a:txBody>
                    <a:bodyPr/>
                    <a:lstStyle/>
                    <a:p>
                      <a:pPr>
                        <a:lnSpc>
                          <a:spcPct val="107000"/>
                        </a:lnSpc>
                        <a:spcAft>
                          <a:spcPts val="800"/>
                        </a:spcAft>
                      </a:pPr>
                      <a:endParaRPr lang="en-IN" sz="1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607" marR="11607" marT="0" marB="0"/>
                </a:tc>
                <a:extLst>
                  <a:ext uri="{0D108BD9-81ED-4DB2-BD59-A6C34878D82A}">
                    <a16:rowId xmlns:a16="http://schemas.microsoft.com/office/drawing/2014/main" val="3973541587"/>
                  </a:ext>
                </a:extLst>
              </a:tr>
              <a:tr h="854784">
                <a:tc>
                  <a:txBody>
                    <a:bodyPr/>
                    <a:lstStyle/>
                    <a:p>
                      <a:pPr>
                        <a:lnSpc>
                          <a:spcPct val="107000"/>
                        </a:lnSpc>
                        <a:spcAft>
                          <a:spcPts val="800"/>
                        </a:spcAft>
                      </a:pPr>
                      <a:r>
                        <a:rPr lang="en-US" sz="1200" b="1" kern="100" dirty="0">
                          <a:solidFill>
                            <a:schemeClr val="tx1"/>
                          </a:solidFill>
                          <a:effectLst/>
                        </a:rPr>
                        <a:t>Using Machine Learning to Detect Cyberbullying</a:t>
                      </a:r>
                      <a:endParaRPr lang="en-IN" sz="1200" b="1" kern="100" dirty="0">
                        <a:solidFill>
                          <a:schemeClr val="tx1"/>
                        </a:solidFill>
                        <a:effectLst/>
                      </a:endParaRPr>
                    </a:p>
                    <a:p>
                      <a:pPr>
                        <a:lnSpc>
                          <a:spcPct val="107000"/>
                        </a:lnSpc>
                        <a:spcAft>
                          <a:spcPts val="800"/>
                        </a:spcAft>
                      </a:pPr>
                      <a:r>
                        <a:rPr lang="en-US" sz="1200" b="1" kern="100" dirty="0">
                          <a:solidFill>
                            <a:schemeClr val="tx1"/>
                          </a:solidFill>
                          <a:effectLst/>
                        </a:rPr>
                        <a:t> </a:t>
                      </a:r>
                      <a:endParaRPr lang="en-IN" sz="1200" b="1" kern="1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a:solidFill>
                            <a:schemeClr val="tx1"/>
                          </a:solidFill>
                          <a:effectLst/>
                        </a:rPr>
                        <a:t>Kelly Reynolds, April Kontostathis, Lynne Edwards</a:t>
                      </a:r>
                      <a:endParaRPr lang="en-IN" sz="1200" b="1" kern="100">
                        <a:solidFill>
                          <a:schemeClr val="tx1"/>
                        </a:solidFill>
                        <a:effectLst/>
                      </a:endParaRPr>
                    </a:p>
                    <a:p>
                      <a:pPr>
                        <a:lnSpc>
                          <a:spcPct val="107000"/>
                        </a:lnSpc>
                        <a:spcAft>
                          <a:spcPts val="800"/>
                        </a:spcAft>
                      </a:pPr>
                      <a:r>
                        <a:rPr lang="en-US" sz="1200" b="1" kern="100">
                          <a:solidFill>
                            <a:schemeClr val="tx1"/>
                          </a:solidFill>
                          <a:effectLst/>
                        </a:rPr>
                        <a:t> </a:t>
                      </a:r>
                      <a:endParaRPr lang="en-IN" sz="1200" b="1" kern="10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1607" marR="11607" marT="0" marB="0"/>
                </a:tc>
                <a:tc>
                  <a:txBody>
                    <a:bodyPr/>
                    <a:lstStyle/>
                    <a:p>
                      <a:pPr>
                        <a:lnSpc>
                          <a:spcPct val="107000"/>
                        </a:lnSpc>
                        <a:spcAft>
                          <a:spcPts val="800"/>
                        </a:spcAft>
                      </a:pPr>
                      <a:r>
                        <a:rPr lang="en-US" sz="1200" b="1" kern="100" dirty="0">
                          <a:solidFill>
                            <a:schemeClr val="tx1"/>
                          </a:solidFill>
                          <a:effectLst/>
                        </a:rPr>
                        <a:t>Teens and young adults, are finding new ways to bully one another over the Internet. in a study conducted by Symantec reported that, to their knowledge, their child has been involved in a cyberbullying incident.</a:t>
                      </a:r>
                      <a:endParaRPr lang="en-IN" sz="1200" b="1" kern="100" dirty="0">
                        <a:solidFill>
                          <a:schemeClr val="tx1"/>
                        </a:solidFill>
                        <a:effectLst/>
                      </a:endParaRPr>
                    </a:p>
                  </a:txBody>
                  <a:tcPr marL="11607" marR="11607" marT="0" marB="0"/>
                </a:tc>
                <a:tc>
                  <a:txBody>
                    <a:bodyPr/>
                    <a:lstStyle/>
                    <a:p>
                      <a:pPr>
                        <a:lnSpc>
                          <a:spcPct val="107000"/>
                        </a:lnSpc>
                        <a:spcAft>
                          <a:spcPts val="800"/>
                        </a:spcAft>
                      </a:pPr>
                      <a:r>
                        <a:rPr lang="en-US" sz="1200" b="1" kern="100" dirty="0">
                          <a:solidFill>
                            <a:schemeClr val="tx1"/>
                          </a:solidFill>
                          <a:effectLst/>
                        </a:rPr>
                        <a:t>Used machine learning algorithm to detect cyberbullying. For training the data downloaded from website. </a:t>
                      </a:r>
                      <a:endParaRPr lang="en-IN" sz="1200" b="1" kern="100" dirty="0">
                        <a:solidFill>
                          <a:schemeClr val="tx1"/>
                        </a:solidFill>
                        <a:effectLst/>
                      </a:endParaRPr>
                    </a:p>
                  </a:txBody>
                  <a:tcPr marL="11607" marR="11607" marT="0" marB="0"/>
                </a:tc>
                <a:tc>
                  <a:txBody>
                    <a:bodyPr/>
                    <a:lstStyle/>
                    <a:p>
                      <a:pPr>
                        <a:lnSpc>
                          <a:spcPct val="107000"/>
                        </a:lnSpc>
                        <a:spcAft>
                          <a:spcPts val="800"/>
                        </a:spcAft>
                      </a:pPr>
                      <a:r>
                        <a:rPr lang="en-US" sz="1200" b="1" kern="100" dirty="0">
                          <a:solidFill>
                            <a:schemeClr val="tx1"/>
                          </a:solidFill>
                          <a:effectLst/>
                        </a:rPr>
                        <a:t>Used a language-based method of detecting cyberbullying. By recording the percentage of curse and insult words within a post.</a:t>
                      </a:r>
                      <a:endParaRPr lang="en-IN" sz="1200" b="1" kern="100" dirty="0">
                        <a:solidFill>
                          <a:schemeClr val="tx1"/>
                        </a:solidFill>
                        <a:effectLst/>
                      </a:endParaRPr>
                    </a:p>
                  </a:txBody>
                  <a:tcPr marL="11607" marR="11607" marT="0" marB="0"/>
                </a:tc>
                <a:tc>
                  <a:txBody>
                    <a:bodyPr/>
                    <a:lstStyle/>
                    <a:p>
                      <a:pPr>
                        <a:lnSpc>
                          <a:spcPct val="107000"/>
                        </a:lnSpc>
                        <a:spcAft>
                          <a:spcPts val="800"/>
                        </a:spcAft>
                      </a:pPr>
                      <a:endParaRPr lang="en-IN" sz="1200" b="1" kern="1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1607" marR="11607" marT="0" marB="0"/>
                </a:tc>
                <a:extLst>
                  <a:ext uri="{0D108BD9-81ED-4DB2-BD59-A6C34878D82A}">
                    <a16:rowId xmlns:a16="http://schemas.microsoft.com/office/drawing/2014/main" val="3731145950"/>
                  </a:ext>
                </a:extLst>
              </a:tr>
            </a:tbl>
          </a:graphicData>
        </a:graphic>
      </p:graphicFrame>
      <p:sp>
        <p:nvSpPr>
          <p:cNvPr id="2" name="TextBox 1">
            <a:extLst>
              <a:ext uri="{FF2B5EF4-FFF2-40B4-BE49-F238E27FC236}">
                <a16:creationId xmlns:a16="http://schemas.microsoft.com/office/drawing/2014/main" id="{9CF4E870-114E-264F-9464-9108B711C5AC}"/>
              </a:ext>
            </a:extLst>
          </p:cNvPr>
          <p:cNvSpPr txBox="1"/>
          <p:nvPr/>
        </p:nvSpPr>
        <p:spPr>
          <a:xfrm>
            <a:off x="10394732" y="122954"/>
            <a:ext cx="1447802" cy="1384995"/>
          </a:xfrm>
          <a:prstGeom prst="rect">
            <a:avLst/>
          </a:prstGeom>
          <a:noFill/>
        </p:spPr>
        <p:txBody>
          <a:bodyPr wrap="square" rtlCol="0">
            <a:spAutoFit/>
          </a:bodyPr>
          <a:lstStyle/>
          <a:p>
            <a:r>
              <a:rPr lang="en-US" sz="1200" b="1" kern="100" dirty="0"/>
              <a:t>They have not plan to implement SVM in their project as the primary classifier for our base dataset.</a:t>
            </a:r>
            <a:r>
              <a:rPr lang="en-IN" sz="1200" b="1" dirty="0"/>
              <a:t> </a:t>
            </a:r>
            <a:endParaRPr lang="en-US" sz="1200" dirty="0"/>
          </a:p>
        </p:txBody>
      </p:sp>
      <p:sp>
        <p:nvSpPr>
          <p:cNvPr id="3" name="TextBox 2">
            <a:extLst>
              <a:ext uri="{FF2B5EF4-FFF2-40B4-BE49-F238E27FC236}">
                <a16:creationId xmlns:a16="http://schemas.microsoft.com/office/drawing/2014/main" id="{5F3E9D2A-EA5B-D548-B8BD-C0B40DEC0967}"/>
              </a:ext>
            </a:extLst>
          </p:cNvPr>
          <p:cNvSpPr txBox="1"/>
          <p:nvPr/>
        </p:nvSpPr>
        <p:spPr>
          <a:xfrm>
            <a:off x="10331671" y="1860334"/>
            <a:ext cx="1447802" cy="1569660"/>
          </a:xfrm>
          <a:prstGeom prst="rect">
            <a:avLst/>
          </a:prstGeom>
          <a:noFill/>
        </p:spPr>
        <p:txBody>
          <a:bodyPr wrap="square" rtlCol="0">
            <a:spAutoFit/>
          </a:bodyPr>
          <a:lstStyle/>
          <a:p>
            <a:r>
              <a:rPr lang="en-US" sz="1200" b="1" kern="100" dirty="0"/>
              <a:t>Their concept depends upon the text analysis, the data which is uploaded or text written by any user is first analyzed.</a:t>
            </a:r>
            <a:r>
              <a:rPr lang="en-IN" sz="1200" b="1" dirty="0"/>
              <a:t> </a:t>
            </a:r>
            <a:endParaRPr lang="en-US" sz="1200" dirty="0"/>
          </a:p>
        </p:txBody>
      </p:sp>
      <p:sp>
        <p:nvSpPr>
          <p:cNvPr id="4" name="TextBox 3">
            <a:extLst>
              <a:ext uri="{FF2B5EF4-FFF2-40B4-BE49-F238E27FC236}">
                <a16:creationId xmlns:a16="http://schemas.microsoft.com/office/drawing/2014/main" id="{A681C2D1-97AC-164A-82CB-76603CA963FE}"/>
              </a:ext>
            </a:extLst>
          </p:cNvPr>
          <p:cNvSpPr txBox="1"/>
          <p:nvPr/>
        </p:nvSpPr>
        <p:spPr>
          <a:xfrm>
            <a:off x="10331671" y="4992419"/>
            <a:ext cx="1531883" cy="1708160"/>
          </a:xfrm>
          <a:prstGeom prst="rect">
            <a:avLst/>
          </a:prstGeom>
          <a:noFill/>
        </p:spPr>
        <p:txBody>
          <a:bodyPr wrap="square" rtlCol="0">
            <a:spAutoFit/>
          </a:bodyPr>
          <a:lstStyle/>
          <a:p>
            <a:r>
              <a:rPr lang="en-US" sz="1050" b="1" kern="100" dirty="0"/>
              <a:t>The data was labeled using a web service. the labeled data, in conjunction with machine learning techniques provided by the Weka tool kit, to train a computer to recognize bullying content</a:t>
            </a:r>
            <a:endParaRPr lang="en-US" sz="1050" dirty="0"/>
          </a:p>
        </p:txBody>
      </p:sp>
    </p:spTree>
    <p:extLst>
      <p:ext uri="{BB962C8B-B14F-4D97-AF65-F5344CB8AC3E}">
        <p14:creationId xmlns:p14="http://schemas.microsoft.com/office/powerpoint/2010/main" val="4219406042"/>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D0CD087D-3784-4051-993A-DCD320E11131}"/>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B0135648-3A67-4268-9BA1-044BA5FC9795}"/>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1980BB4A-C572-4B5E-9030-AE366E4DC02E}"/>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633C6420-6C6E-4D6F-8915-1E4716AC76E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Balancing Act</Template>
  <TotalTime>174</TotalTime>
  <Words>1960</Words>
  <Application>Microsoft Macintosh PowerPoint</Application>
  <PresentationFormat>Widescreen</PresentationFormat>
  <Paragraphs>147</Paragraphs>
  <Slides>15</Slides>
  <Notes>11</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15</vt:i4>
      </vt:variant>
    </vt:vector>
  </HeadingPairs>
  <TitlesOfParts>
    <vt:vector size="25" baseType="lpstr">
      <vt:lpstr>Arial</vt:lpstr>
      <vt:lpstr>Arial Rounded MT Bold</vt:lpstr>
      <vt:lpstr>Calibri</vt:lpstr>
      <vt:lpstr>Segoe UI</vt:lpstr>
      <vt:lpstr>Segoe UI Light</vt:lpstr>
      <vt:lpstr>Times New Roman</vt:lpstr>
      <vt:lpstr>Balancing Act</vt:lpstr>
      <vt:lpstr>Wellspring</vt:lpstr>
      <vt:lpstr>Star of the show</vt:lpstr>
      <vt:lpstr>Amusements</vt:lpstr>
      <vt:lpstr>HOW A.I. CAN HELP TO COMBAT CYBER BULLYING</vt:lpstr>
      <vt:lpstr>VERY PERI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A.I. CAN HELP TO COMBAT CYBER BULLYING</dc:title>
  <dc:creator>ANSH GUPTA</dc:creator>
  <cp:lastModifiedBy>ANSH GUPTA</cp:lastModifiedBy>
  <cp:revision>5</cp:revision>
  <dcterms:created xsi:type="dcterms:W3CDTF">2022-02-08T15:57:50Z</dcterms:created>
  <dcterms:modified xsi:type="dcterms:W3CDTF">2022-04-22T13:10:56Z</dcterms:modified>
</cp:coreProperties>
</file>

<file path=docProps/thumbnail.jpeg>
</file>